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5143500" cx="9144000"/>
  <p:notesSz cx="6858000" cy="9144000"/>
  <p:embeddedFontLst>
    <p:embeddedFont>
      <p:font typeface="Roboto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Roboto-regular.fntdata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-italic.fntdata"/><Relationship Id="rId47" Type="http://schemas.openxmlformats.org/officeDocument/2006/relationships/font" Target="fonts/Roboto-bold.fntdata"/><Relationship Id="rId49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arleton.zoom.us/j/99170448513?pwd=TkIrMVNrWGVuV0o1Y1pQVVpnd2U0Zz09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researchgate.net/publication/261718817_How_much_of_the_world's_land_has_been_urbanized_really_A_hierarchical_framework_for_avoiding_confusion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Zoom link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13ca281753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13ca281753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5f7d47eb2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5f7d47eb2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Bigger font?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16f4c85426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16f4c85426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15f7d47eb2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15f7d47eb2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15f7d47eb2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15f7d47eb2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increased the resolution of our cells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13ca28175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13ca28175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uncollage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flickr has metadata and we can filter using that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“top 5% of most viewed images”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13ca281753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13ca281753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places205 a set of data or a CNN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 screenshot bigger or own slides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 not train CNN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163aa92c22_4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163aa92c22_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places205 a set of data or a CNN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 screenshot bigger or own slides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 not train CNN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1483093aa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1483093a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-talk about 0 &lt; val &lt; 1 range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-0.1 confidence threshold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13ca281753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13ca281753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https://www.researchgate.net/publication/261718817_How_much_of_the_world's_land_has_been_urbanized_really_A_hierarchical_framework_for_avoiding_confusion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Earth is 510 million km^2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29.2% is land, and of that only about 3% is urban, leaving an estimate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4.5 million km^2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Times by 100 to get in hectares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450,000,000 cells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5f7d47eb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15f7d47eb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Compare to the original route given by Google?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13ca281753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13ca281753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Each cell stores at most 20 images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20 image ids (8 bytes each) = 160 bytes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255 real for all category (4 bytes each) = 1020 bytes per image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= (20 * 8) + (20 * 1020)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= 2560 bytes per cell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1.152 terrabytes for the whole world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16f4c85426_3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16f4c85426_3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15ddf4e4ad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15ddf4e4a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16f4c85426_3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16f4c85426_3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16f4c85426_3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16f4c85426_3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16f4c85426_3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16f4c85426_3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15f7d47eb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15f7d47eb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 weird path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15f7d47eb2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15f7d47eb2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15f7d47eb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15f7d47eb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Bigger.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16f4c85426_4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16f4c85426_4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13ca28175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13ca28175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over the project from a user perspective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16f4c85426_4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16f4c85426_4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Bigger.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15e2ba1f3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15e2ba1f3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??? where does this slide go?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15f7d47eb2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15f7d47eb2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bigger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15ebe2f41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115ebe2f41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informed by density too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13ca281753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13ca281753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Natural route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16e4d12fb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16e4d12fb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Natural route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15fe71ef04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115fe71ef04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13ca281753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113ca281753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larger / zoom in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1483093aa0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1483093aa0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https://youtu.be/5fRd9ifa3pE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13ca281753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113ca281753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 a model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15f7d47eb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15f7d47eb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bigger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15fe71ef04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115fe71ef04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will citations go? website? final slide?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15f7d47eb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15f7d47eb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include figure that is how we implemented features.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“Scenic value”?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63aa92c2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63aa92c2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13ca28175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13ca28175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1483093aa0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1483093aa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Popularity via views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6f4c85426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16f4c85426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Popularity via views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rgbClr val="1C1C5D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10" Type="http://schemas.openxmlformats.org/officeDocument/2006/relationships/image" Target="../media/image33.jpg"/><Relationship Id="rId9" Type="http://schemas.openxmlformats.org/officeDocument/2006/relationships/image" Target="../media/image31.jpg"/><Relationship Id="rId5" Type="http://schemas.openxmlformats.org/officeDocument/2006/relationships/image" Target="../media/image35.jpg"/><Relationship Id="rId6" Type="http://schemas.openxmlformats.org/officeDocument/2006/relationships/image" Target="../media/image28.jpg"/><Relationship Id="rId7" Type="http://schemas.openxmlformats.org/officeDocument/2006/relationships/image" Target="../media/image30.jpg"/><Relationship Id="rId8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Relationship Id="rId4" Type="http://schemas.openxmlformats.org/officeDocument/2006/relationships/image" Target="../media/image26.png"/><Relationship Id="rId5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g"/><Relationship Id="rId4" Type="http://schemas.openxmlformats.org/officeDocument/2006/relationships/image" Target="../media/image35.jpg"/><Relationship Id="rId9" Type="http://schemas.openxmlformats.org/officeDocument/2006/relationships/image" Target="../media/image18.png"/><Relationship Id="rId5" Type="http://schemas.openxmlformats.org/officeDocument/2006/relationships/image" Target="../media/image30.jpg"/><Relationship Id="rId6" Type="http://schemas.openxmlformats.org/officeDocument/2006/relationships/image" Target="../media/image33.jpg"/><Relationship Id="rId7" Type="http://schemas.openxmlformats.org/officeDocument/2006/relationships/image" Target="../media/image36.jpg"/><Relationship Id="rId8" Type="http://schemas.openxmlformats.org/officeDocument/2006/relationships/image" Target="../media/image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jpg"/><Relationship Id="rId4" Type="http://schemas.openxmlformats.org/officeDocument/2006/relationships/image" Target="../media/image26.png"/><Relationship Id="rId5" Type="http://schemas.openxmlformats.org/officeDocument/2006/relationships/image" Target="../media/image55.png"/><Relationship Id="rId6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26.png"/><Relationship Id="rId5" Type="http://schemas.openxmlformats.org/officeDocument/2006/relationships/image" Target="../media/image9.png"/><Relationship Id="rId6" Type="http://schemas.openxmlformats.org/officeDocument/2006/relationships/image" Target="../media/image5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Relationship Id="rId4" Type="http://schemas.openxmlformats.org/officeDocument/2006/relationships/image" Target="../media/image43.png"/><Relationship Id="rId5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2.png"/><Relationship Id="rId4" Type="http://schemas.openxmlformats.org/officeDocument/2006/relationships/image" Target="../media/image45.png"/><Relationship Id="rId10" Type="http://schemas.openxmlformats.org/officeDocument/2006/relationships/image" Target="../media/image51.png"/><Relationship Id="rId9" Type="http://schemas.openxmlformats.org/officeDocument/2006/relationships/image" Target="../media/image54.png"/><Relationship Id="rId5" Type="http://schemas.openxmlformats.org/officeDocument/2006/relationships/image" Target="../media/image49.png"/><Relationship Id="rId6" Type="http://schemas.openxmlformats.org/officeDocument/2006/relationships/image" Target="../media/image46.png"/><Relationship Id="rId7" Type="http://schemas.openxmlformats.org/officeDocument/2006/relationships/image" Target="../media/image44.png"/><Relationship Id="rId8" Type="http://schemas.openxmlformats.org/officeDocument/2006/relationships/image" Target="../media/image5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Relationship Id="rId4" Type="http://schemas.openxmlformats.org/officeDocument/2006/relationships/image" Target="../media/image4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://www.youtube.com/watch?v=5fRd9ifa3pE" TargetMode="External"/><Relationship Id="rId4" Type="http://schemas.openxmlformats.org/officeDocument/2006/relationships/image" Target="../media/image57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png"/><Relationship Id="rId4" Type="http://schemas.openxmlformats.org/officeDocument/2006/relationships/image" Target="../media/image26.png"/><Relationship Id="rId5" Type="http://schemas.openxmlformats.org/officeDocument/2006/relationships/image" Target="../media/image9.png"/><Relationship Id="rId6" Type="http://schemas.openxmlformats.org/officeDocument/2006/relationships/image" Target="../media/image5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2.jpg"/><Relationship Id="rId5" Type="http://schemas.openxmlformats.org/officeDocument/2006/relationships/image" Target="../media/image12.jpg"/><Relationship Id="rId6" Type="http://schemas.openxmlformats.org/officeDocument/2006/relationships/image" Target="../media/image1.jpg"/><Relationship Id="rId7" Type="http://schemas.openxmlformats.org/officeDocument/2006/relationships/image" Target="../media/image5.jpg"/><Relationship Id="rId8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1886400" y="1714325"/>
            <a:ext cx="53712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</a:rPr>
              <a:t>Adam Nik, Molly Kammann, </a:t>
            </a:r>
            <a:endParaRPr b="1" sz="2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</a:rPr>
              <a:t>Jack Rybarczyk, &amp; Sue He</a:t>
            </a:r>
            <a:endParaRPr b="1" sz="2600">
              <a:solidFill>
                <a:schemeClr val="dk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9963" y="154125"/>
            <a:ext cx="4424075" cy="165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 rotWithShape="1">
          <a:blip r:embed="rId3">
            <a:alphaModFix amt="24000"/>
          </a:blip>
          <a:srcRect b="30401" l="30708" r="31342" t="25817"/>
          <a:stretch/>
        </p:blipFill>
        <p:spPr>
          <a:xfrm>
            <a:off x="1990137" y="766225"/>
            <a:ext cx="1940726" cy="10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 rotWithShape="1">
          <a:blip r:embed="rId4">
            <a:alphaModFix amt="24000"/>
          </a:blip>
          <a:srcRect b="23753" l="30790" r="28950" t="31571"/>
          <a:stretch/>
        </p:blipFill>
        <p:spPr>
          <a:xfrm>
            <a:off x="549161" y="3714331"/>
            <a:ext cx="2318577" cy="1193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 rotWithShape="1">
          <a:blip r:embed="rId5">
            <a:alphaModFix amt="24000"/>
          </a:blip>
          <a:srcRect b="15538" l="33387" r="32730" t="23954"/>
          <a:stretch/>
        </p:blipFill>
        <p:spPr>
          <a:xfrm>
            <a:off x="6613300" y="1853200"/>
            <a:ext cx="2163302" cy="179149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 txBox="1"/>
          <p:nvPr>
            <p:ph type="title"/>
          </p:nvPr>
        </p:nvSpPr>
        <p:spPr>
          <a:xfrm>
            <a:off x="311700" y="193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Input &amp; Google Places API</a:t>
            </a:r>
            <a:endParaRPr/>
          </a:p>
        </p:txBody>
      </p:sp>
      <p:sp>
        <p:nvSpPr>
          <p:cNvPr id="135" name="Google Shape;135;p22"/>
          <p:cNvSpPr/>
          <p:nvPr/>
        </p:nvSpPr>
        <p:spPr>
          <a:xfrm>
            <a:off x="529150" y="1174600"/>
            <a:ext cx="2358600" cy="572700"/>
          </a:xfrm>
          <a:prstGeom prst="flowChartAlternateProcess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Start &amp; End Points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136" name="Google Shape;136;p22"/>
          <p:cNvSpPr/>
          <p:nvPr/>
        </p:nvSpPr>
        <p:spPr>
          <a:xfrm>
            <a:off x="6515650" y="1280500"/>
            <a:ext cx="2358600" cy="572700"/>
          </a:xfrm>
          <a:prstGeom prst="flowChartAlternateProcess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Recommendation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137" name="Google Shape;137;p22"/>
          <p:cNvSpPr/>
          <p:nvPr/>
        </p:nvSpPr>
        <p:spPr>
          <a:xfrm>
            <a:off x="529150" y="2637663"/>
            <a:ext cx="2358600" cy="572700"/>
          </a:xfrm>
          <a:prstGeom prst="flowChartAlternateProcess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Confirmation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138" name="Google Shape;138;p22"/>
          <p:cNvSpPr/>
          <p:nvPr/>
        </p:nvSpPr>
        <p:spPr>
          <a:xfrm>
            <a:off x="3412375" y="1804450"/>
            <a:ext cx="2676300" cy="734400"/>
          </a:xfrm>
          <a:prstGeom prst="flowChartAlternateProcess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Return the lists of </a:t>
            </a:r>
            <a:r>
              <a:rPr b="1" lang="en" sz="1500">
                <a:solidFill>
                  <a:schemeClr val="dk1"/>
                </a:solidFill>
              </a:rPr>
              <a:t>autocomplete</a:t>
            </a:r>
            <a:r>
              <a:rPr b="1" lang="en" sz="1500">
                <a:solidFill>
                  <a:schemeClr val="dk1"/>
                </a:solidFill>
              </a:rPr>
              <a:t> start &amp; end addresses</a:t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139" name="Google Shape;139;p22"/>
          <p:cNvSpPr/>
          <p:nvPr/>
        </p:nvSpPr>
        <p:spPr>
          <a:xfrm>
            <a:off x="3412375" y="3210375"/>
            <a:ext cx="2926200" cy="1395600"/>
          </a:xfrm>
          <a:prstGeom prst="flowChartAlternateProcess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Store the a</a:t>
            </a:r>
            <a:r>
              <a:rPr b="1" lang="en" sz="1500">
                <a:solidFill>
                  <a:schemeClr val="dk1"/>
                </a:solidFill>
              </a:rPr>
              <a:t>ddress &amp; lat/long</a:t>
            </a:r>
            <a:r>
              <a:rPr b="1" lang="en" sz="1500">
                <a:solidFill>
                  <a:schemeClr val="dk1"/>
                </a:solidFill>
              </a:rPr>
              <a:t> of the start &amp; end points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Store the preferences</a:t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140" name="Google Shape;140;p22"/>
          <p:cNvSpPr/>
          <p:nvPr/>
        </p:nvSpPr>
        <p:spPr>
          <a:xfrm>
            <a:off x="529150" y="4100750"/>
            <a:ext cx="2358600" cy="572700"/>
          </a:xfrm>
          <a:prstGeom prst="flowChartAlternateProcess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Preferences</a:t>
            </a:r>
            <a:endParaRPr b="1" sz="1700">
              <a:solidFill>
                <a:schemeClr val="dk1"/>
              </a:solidFill>
            </a:endParaRPr>
          </a:p>
        </p:txBody>
      </p:sp>
      <p:cxnSp>
        <p:nvCxnSpPr>
          <p:cNvPr id="141" name="Google Shape;141;p22"/>
          <p:cNvCxnSpPr>
            <a:stCxn id="135" idx="3"/>
            <a:endCxn id="136" idx="1"/>
          </p:cNvCxnSpPr>
          <p:nvPr/>
        </p:nvCxnSpPr>
        <p:spPr>
          <a:xfrm>
            <a:off x="2887750" y="1460950"/>
            <a:ext cx="3627900" cy="1059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2" name="Google Shape;142;p22"/>
          <p:cNvCxnSpPr>
            <a:stCxn id="136" idx="2"/>
            <a:endCxn id="138" idx="3"/>
          </p:cNvCxnSpPr>
          <p:nvPr/>
        </p:nvCxnSpPr>
        <p:spPr>
          <a:xfrm flipH="1">
            <a:off x="6088750" y="1853200"/>
            <a:ext cx="1606200" cy="3186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3" name="Google Shape;143;p22"/>
          <p:cNvCxnSpPr>
            <a:stCxn id="138" idx="2"/>
            <a:endCxn id="137" idx="3"/>
          </p:cNvCxnSpPr>
          <p:nvPr/>
        </p:nvCxnSpPr>
        <p:spPr>
          <a:xfrm flipH="1">
            <a:off x="2887825" y="2538850"/>
            <a:ext cx="1862700" cy="3852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4" name="Google Shape;144;p22"/>
          <p:cNvCxnSpPr>
            <a:stCxn id="137" idx="2"/>
            <a:endCxn id="140" idx="0"/>
          </p:cNvCxnSpPr>
          <p:nvPr/>
        </p:nvCxnSpPr>
        <p:spPr>
          <a:xfrm>
            <a:off x="1708450" y="3210363"/>
            <a:ext cx="0" cy="8904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5" name="Google Shape;145;p22"/>
          <p:cNvCxnSpPr>
            <a:stCxn id="137" idx="2"/>
            <a:endCxn id="139" idx="1"/>
          </p:cNvCxnSpPr>
          <p:nvPr/>
        </p:nvCxnSpPr>
        <p:spPr>
          <a:xfrm>
            <a:off x="1708450" y="3210363"/>
            <a:ext cx="1704000" cy="6978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6" name="Google Shape;146;p22"/>
          <p:cNvCxnSpPr>
            <a:stCxn id="140" idx="3"/>
            <a:endCxn id="139" idx="1"/>
          </p:cNvCxnSpPr>
          <p:nvPr/>
        </p:nvCxnSpPr>
        <p:spPr>
          <a:xfrm flipH="1" rot="10800000">
            <a:off x="2887750" y="3908300"/>
            <a:ext cx="524700" cy="4788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7" name="Google Shape;147;p22"/>
          <p:cNvCxnSpPr>
            <a:stCxn id="139" idx="3"/>
            <a:endCxn id="148" idx="1"/>
          </p:cNvCxnSpPr>
          <p:nvPr/>
        </p:nvCxnSpPr>
        <p:spPr>
          <a:xfrm>
            <a:off x="6338575" y="3908175"/>
            <a:ext cx="988200" cy="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48" name="Google Shape;148;p22"/>
          <p:cNvSpPr txBox="1"/>
          <p:nvPr/>
        </p:nvSpPr>
        <p:spPr>
          <a:xfrm>
            <a:off x="7326850" y="3661875"/>
            <a:ext cx="1193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Backend</a:t>
            </a:r>
            <a:endParaRPr b="1"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2"/>
          <p:cNvSpPr/>
          <p:nvPr/>
        </p:nvSpPr>
        <p:spPr>
          <a:xfrm>
            <a:off x="340175" y="895300"/>
            <a:ext cx="1103950" cy="385200"/>
          </a:xfrm>
          <a:prstGeom prst="flowChartPunchedTape">
            <a:avLst/>
          </a:prstGeom>
          <a:solidFill>
            <a:srgbClr val="3367D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User Input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0" name="Google Shape;150;p22"/>
          <p:cNvSpPr/>
          <p:nvPr/>
        </p:nvSpPr>
        <p:spPr>
          <a:xfrm>
            <a:off x="340175" y="2392975"/>
            <a:ext cx="1103950" cy="385200"/>
          </a:xfrm>
          <a:prstGeom prst="flowChartPunchedTape">
            <a:avLst/>
          </a:prstGeom>
          <a:solidFill>
            <a:srgbClr val="3367D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User Input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1" name="Google Shape;151;p22"/>
          <p:cNvSpPr/>
          <p:nvPr/>
        </p:nvSpPr>
        <p:spPr>
          <a:xfrm>
            <a:off x="340175" y="3890650"/>
            <a:ext cx="1103950" cy="385200"/>
          </a:xfrm>
          <a:prstGeom prst="flowChartPunchedTape">
            <a:avLst/>
          </a:prstGeom>
          <a:solidFill>
            <a:srgbClr val="3367D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User Input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2" name="Google Shape;152;p22"/>
          <p:cNvSpPr/>
          <p:nvPr/>
        </p:nvSpPr>
        <p:spPr>
          <a:xfrm>
            <a:off x="3016475" y="1566850"/>
            <a:ext cx="914400" cy="385200"/>
          </a:xfrm>
          <a:prstGeom prst="flowChartPunchedTape">
            <a:avLst/>
          </a:prstGeom>
          <a:solidFill>
            <a:srgbClr val="38761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Webapp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3" name="Google Shape;153;p22"/>
          <p:cNvSpPr/>
          <p:nvPr/>
        </p:nvSpPr>
        <p:spPr>
          <a:xfrm>
            <a:off x="3077850" y="3030975"/>
            <a:ext cx="914400" cy="385200"/>
          </a:xfrm>
          <a:prstGeom prst="flowChartPunchedTape">
            <a:avLst/>
          </a:prstGeom>
          <a:solidFill>
            <a:srgbClr val="38761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Webapp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4" name="Google Shape;154;p22"/>
          <p:cNvSpPr/>
          <p:nvPr/>
        </p:nvSpPr>
        <p:spPr>
          <a:xfrm>
            <a:off x="6179725" y="1029050"/>
            <a:ext cx="1704000" cy="385200"/>
          </a:xfrm>
          <a:prstGeom prst="flowChartPunchedTape">
            <a:avLst/>
          </a:prstGeom>
          <a:solidFill>
            <a:srgbClr val="B45F0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Google Places API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>
            <p:ph idx="4294967295" type="title"/>
          </p:nvPr>
        </p:nvSpPr>
        <p:spPr>
          <a:xfrm>
            <a:off x="353075" y="453325"/>
            <a:ext cx="385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Backend Data Structure</a:t>
            </a:r>
            <a:endParaRPr/>
          </a:p>
        </p:txBody>
      </p:sp>
      <p:sp>
        <p:nvSpPr>
          <p:cNvPr id="160" name="Google Shape;160;p23"/>
          <p:cNvSpPr txBox="1"/>
          <p:nvPr/>
        </p:nvSpPr>
        <p:spPr>
          <a:xfrm>
            <a:off x="540300" y="1851050"/>
            <a:ext cx="34317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Grid is 2D array that holds </a:t>
            </a: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cells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Cells are </a:t>
            </a: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100m x 100m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Allows for quick access to adjacent cells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○"/>
            </a:pP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Useful for traversal algorithms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10" y="453325"/>
            <a:ext cx="4033689" cy="441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5045448" y="1997300"/>
            <a:ext cx="2954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[ [cell 1,	 cell 2],</a:t>
            </a:r>
            <a:endParaRPr sz="2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[cell 3, 	cell 4] ]</a:t>
            </a:r>
            <a:endParaRPr sz="2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4"/>
          <p:cNvPicPr preferRelativeResize="0"/>
          <p:nvPr/>
        </p:nvPicPr>
        <p:blipFill rotWithShape="1">
          <a:blip r:embed="rId3">
            <a:alphaModFix/>
          </a:blip>
          <a:srcRect b="4185" l="0" r="6367" t="1758"/>
          <a:stretch/>
        </p:blipFill>
        <p:spPr>
          <a:xfrm>
            <a:off x="1313000" y="753025"/>
            <a:ext cx="6531799" cy="398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 rotWithShape="1">
          <a:blip r:embed="rId4">
            <a:alphaModFix/>
          </a:blip>
          <a:srcRect b="4032" l="0" r="6367" t="1761"/>
          <a:stretch/>
        </p:blipFill>
        <p:spPr>
          <a:xfrm>
            <a:off x="1313000" y="753025"/>
            <a:ext cx="6531799" cy="398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/>
          <p:nvPr/>
        </p:nvSpPr>
        <p:spPr>
          <a:xfrm>
            <a:off x="1535808" y="1027212"/>
            <a:ext cx="158100" cy="1581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4"/>
          <p:cNvSpPr/>
          <p:nvPr/>
        </p:nvSpPr>
        <p:spPr>
          <a:xfrm>
            <a:off x="7037541" y="4141375"/>
            <a:ext cx="158100" cy="1581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4"/>
          <p:cNvSpPr txBox="1"/>
          <p:nvPr>
            <p:ph idx="4294967295" type="title"/>
          </p:nvPr>
        </p:nvSpPr>
        <p:spPr>
          <a:xfrm>
            <a:off x="126875" y="105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Generating a grid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000" y="1490663"/>
            <a:ext cx="2809875" cy="28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Implement</a:t>
            </a:r>
            <a:r>
              <a:rPr lang="en"/>
              <a:t> our Grid</a:t>
            </a:r>
            <a:endParaRPr/>
          </a:p>
        </p:txBody>
      </p:sp>
      <p:sp>
        <p:nvSpPr>
          <p:cNvPr id="178" name="Google Shape;178;p25"/>
          <p:cNvSpPr txBox="1"/>
          <p:nvPr/>
        </p:nvSpPr>
        <p:spPr>
          <a:xfrm>
            <a:off x="124075" y="4300525"/>
            <a:ext cx="360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Earth (inconveniently for us, not flat)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9" name="Google Shape;179;p25"/>
          <p:cNvCxnSpPr/>
          <p:nvPr/>
        </p:nvCxnSpPr>
        <p:spPr>
          <a:xfrm>
            <a:off x="3408100" y="2890813"/>
            <a:ext cx="1549800" cy="18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0" name="Google Shape;180;p25"/>
          <p:cNvSpPr txBox="1"/>
          <p:nvPr/>
        </p:nvSpPr>
        <p:spPr>
          <a:xfrm>
            <a:off x="3408100" y="2325850"/>
            <a:ext cx="1357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Mercator Projection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1" name="Google Shape;18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1925" y="1928863"/>
            <a:ext cx="3800202" cy="193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/>
          <p:nvPr/>
        </p:nvSpPr>
        <p:spPr>
          <a:xfrm>
            <a:off x="6383125" y="3862375"/>
            <a:ext cx="135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Our grid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/>
          <p:nvPr>
            <p:ph idx="4294967295"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Data Lives in Cell Objects</a:t>
            </a:r>
            <a:endParaRPr/>
          </a:p>
        </p:txBody>
      </p:sp>
      <p:grpSp>
        <p:nvGrpSpPr>
          <p:cNvPr id="188" name="Google Shape;188;p26"/>
          <p:cNvGrpSpPr/>
          <p:nvPr/>
        </p:nvGrpSpPr>
        <p:grpSpPr>
          <a:xfrm>
            <a:off x="5093534" y="1240108"/>
            <a:ext cx="3164076" cy="3124482"/>
            <a:chOff x="990600" y="1487725"/>
            <a:chExt cx="2600326" cy="2693751"/>
          </a:xfrm>
        </p:grpSpPr>
        <p:pic>
          <p:nvPicPr>
            <p:cNvPr id="189" name="Google Shape;189;p26"/>
            <p:cNvPicPr preferRelativeResize="0"/>
            <p:nvPr/>
          </p:nvPicPr>
          <p:blipFill rotWithShape="1">
            <a:blip r:embed="rId3">
              <a:alphaModFix/>
            </a:blip>
            <a:srcRect b="-2694" l="15261" r="-1632" t="7474"/>
            <a:stretch/>
          </p:blipFill>
          <p:spPr>
            <a:xfrm>
              <a:off x="990600" y="1487725"/>
              <a:ext cx="2600326" cy="26937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26"/>
            <p:cNvSpPr txBox="1"/>
            <p:nvPr/>
          </p:nvSpPr>
          <p:spPr>
            <a:xfrm>
              <a:off x="1166484" y="2329686"/>
              <a:ext cx="371400" cy="34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✔</a:t>
              </a:r>
              <a:endPara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1" name="Google Shape;191;p26"/>
          <p:cNvSpPr txBox="1"/>
          <p:nvPr/>
        </p:nvSpPr>
        <p:spPr>
          <a:xfrm>
            <a:off x="559575" y="1304600"/>
            <a:ext cx="3507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Grid contains cells at each latitude and longitude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At runtime, we hold data in cells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Flickr Queries</a:t>
            </a:r>
            <a:endParaRPr/>
          </a:p>
        </p:txBody>
      </p:sp>
      <p:sp>
        <p:nvSpPr>
          <p:cNvPr id="197" name="Google Shape;197;p27"/>
          <p:cNvSpPr txBox="1"/>
          <p:nvPr>
            <p:ph idx="1" type="body"/>
          </p:nvPr>
        </p:nvSpPr>
        <p:spPr>
          <a:xfrm>
            <a:off x="4179025" y="1202625"/>
            <a:ext cx="1917600" cy="89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Outdoor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Sort by views</a:t>
            </a:r>
            <a:endParaRPr/>
          </a:p>
        </p:txBody>
      </p:sp>
      <p:pic>
        <p:nvPicPr>
          <p:cNvPr id="198" name="Google Shape;19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25" y="2178609"/>
            <a:ext cx="1459775" cy="14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7"/>
          <p:cNvPicPr preferRelativeResize="0"/>
          <p:nvPr/>
        </p:nvPicPr>
        <p:blipFill rotWithShape="1">
          <a:blip r:embed="rId4">
            <a:alphaModFix/>
          </a:blip>
          <a:srcRect b="0" l="12250" r="9971" t="0"/>
          <a:stretch/>
        </p:blipFill>
        <p:spPr>
          <a:xfrm>
            <a:off x="2619225" y="2176663"/>
            <a:ext cx="2018427" cy="145977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/>
        </p:nvSpPr>
        <p:spPr>
          <a:xfrm>
            <a:off x="548463" y="1778400"/>
            <a:ext cx="126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Lat/long box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7"/>
          <p:cNvSpPr/>
          <p:nvPr/>
        </p:nvSpPr>
        <p:spPr>
          <a:xfrm>
            <a:off x="390325" y="2097038"/>
            <a:ext cx="178500" cy="169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7"/>
          <p:cNvSpPr/>
          <p:nvPr/>
        </p:nvSpPr>
        <p:spPr>
          <a:xfrm>
            <a:off x="1825100" y="3542988"/>
            <a:ext cx="178500" cy="169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43450" y="1922751"/>
            <a:ext cx="1145025" cy="150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3877" y="477275"/>
            <a:ext cx="2018424" cy="13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96635" y="2014111"/>
            <a:ext cx="1263301" cy="141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00960" y="3560093"/>
            <a:ext cx="831335" cy="1094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38925" y="839406"/>
            <a:ext cx="709201" cy="104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81150" y="3546318"/>
            <a:ext cx="1917601" cy="12624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27"/>
          <p:cNvCxnSpPr>
            <a:stCxn id="198" idx="3"/>
            <a:endCxn id="199" idx="1"/>
          </p:cNvCxnSpPr>
          <p:nvPr/>
        </p:nvCxnSpPr>
        <p:spPr>
          <a:xfrm flipH="1" rot="10800000">
            <a:off x="1910000" y="2906697"/>
            <a:ext cx="709200" cy="18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0" name="Google Shape;210;p27"/>
          <p:cNvCxnSpPr>
            <a:stCxn id="199" idx="3"/>
          </p:cNvCxnSpPr>
          <p:nvPr/>
        </p:nvCxnSpPr>
        <p:spPr>
          <a:xfrm flipH="1" rot="10800000">
            <a:off x="4637652" y="2899050"/>
            <a:ext cx="1095600" cy="7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1" name="Google Shape;211;p27"/>
          <p:cNvSpPr/>
          <p:nvPr/>
        </p:nvSpPr>
        <p:spPr>
          <a:xfrm>
            <a:off x="4822313" y="2131225"/>
            <a:ext cx="803100" cy="5727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7"/>
          <p:cNvSpPr txBox="1"/>
          <p:nvPr/>
        </p:nvSpPr>
        <p:spPr>
          <a:xfrm>
            <a:off x="-26858" y="1998950"/>
            <a:ext cx="4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NW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7"/>
          <p:cNvSpPr txBox="1"/>
          <p:nvPr/>
        </p:nvSpPr>
        <p:spPr>
          <a:xfrm>
            <a:off x="1941655" y="3388500"/>
            <a:ext cx="49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the Neural Network</a:t>
            </a:r>
            <a:endParaRPr/>
          </a:p>
        </p:txBody>
      </p:sp>
      <p:sp>
        <p:nvSpPr>
          <p:cNvPr id="219" name="Google Shape;219;p28"/>
          <p:cNvSpPr txBox="1"/>
          <p:nvPr>
            <p:ph idx="1" type="body"/>
          </p:nvPr>
        </p:nvSpPr>
        <p:spPr>
          <a:xfrm>
            <a:off x="311700" y="1152475"/>
            <a:ext cx="8045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 lnSpcReduction="20000"/>
          </a:bodyPr>
          <a:lstStyle/>
          <a:p>
            <a:pPr indent="-35623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4231"/>
              <a:t>Places205 CNN</a:t>
            </a:r>
            <a:endParaRPr sz="423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-356235" lvl="1" marL="914400" rtl="0" algn="l">
              <a:spcBef>
                <a:spcPts val="1200"/>
              </a:spcBef>
              <a:spcAft>
                <a:spcPts val="0"/>
              </a:spcAft>
              <a:buSzPct val="100000"/>
              <a:buChar char="○"/>
            </a:pPr>
            <a:r>
              <a:rPr lang="en" sz="4231"/>
              <a:t>Pre-trained on scenic-centric images from Places Database</a:t>
            </a:r>
            <a:endParaRPr sz="4231"/>
          </a:p>
          <a:p>
            <a:pPr indent="-356235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4231"/>
              <a:t>Places Database         scenic-centric image database </a:t>
            </a:r>
            <a:endParaRPr sz="423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-356235" lvl="1" marL="914400" rtl="0" algn="l">
              <a:spcBef>
                <a:spcPts val="1200"/>
              </a:spcBef>
              <a:spcAft>
                <a:spcPts val="0"/>
              </a:spcAft>
              <a:buSzPct val="100000"/>
              <a:buChar char="○"/>
            </a:pPr>
            <a:r>
              <a:rPr lang="en" sz="4231"/>
              <a:t>CNN         image recognition</a:t>
            </a:r>
            <a:endParaRPr sz="423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8"/>
          <p:cNvSpPr txBox="1"/>
          <p:nvPr/>
        </p:nvSpPr>
        <p:spPr>
          <a:xfrm>
            <a:off x="311700" y="4439675"/>
            <a:ext cx="8045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Zhou, B., </a:t>
            </a:r>
            <a:r>
              <a:rPr lang="en" sz="1000">
                <a:solidFill>
                  <a:schemeClr val="dk1"/>
                </a:solidFill>
              </a:rPr>
              <a:t>Lapedriza, A.</a:t>
            </a:r>
            <a:r>
              <a:rPr lang="en" sz="1000">
                <a:solidFill>
                  <a:schemeClr val="dk1"/>
                </a:solidFill>
              </a:rPr>
              <a:t>, Xiao, J., Torralba, A., Oliva, A. (2014). Learning Deep Features for Scene Recognition using Places Database. </a:t>
            </a:r>
            <a:r>
              <a:rPr i="1" lang="en" sz="1000">
                <a:solidFill>
                  <a:schemeClr val="dk1"/>
                </a:solidFill>
              </a:rPr>
              <a:t>Advances in Neural Information Processing Systems</a:t>
            </a:r>
            <a:r>
              <a:rPr lang="en" sz="1000">
                <a:solidFill>
                  <a:schemeClr val="dk1"/>
                </a:solidFill>
              </a:rPr>
              <a:t>. https://dspace.mit.edu/handle/1721.1/96941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21" name="Google Shape;221;p28"/>
          <p:cNvSpPr/>
          <p:nvPr/>
        </p:nvSpPr>
        <p:spPr>
          <a:xfrm>
            <a:off x="1933400" y="3291025"/>
            <a:ext cx="387900" cy="15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8"/>
          <p:cNvSpPr/>
          <p:nvPr/>
        </p:nvSpPr>
        <p:spPr>
          <a:xfrm>
            <a:off x="3769650" y="2496600"/>
            <a:ext cx="387900" cy="150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the Neural Network</a:t>
            </a:r>
            <a:endParaRPr/>
          </a:p>
        </p:txBody>
      </p:sp>
      <p:pic>
        <p:nvPicPr>
          <p:cNvPr id="228" name="Google Shape;22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175" y="1558038"/>
            <a:ext cx="7925651" cy="267767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9"/>
          <p:cNvSpPr txBox="1"/>
          <p:nvPr/>
        </p:nvSpPr>
        <p:spPr>
          <a:xfrm>
            <a:off x="719850" y="4648950"/>
            <a:ext cx="7704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https://towardsdatascience.com/a-comprehensive-guide-to-convolutional-neural-networks-the-eli5-way-3bd2b1164a53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the Neural Network</a:t>
            </a:r>
            <a:endParaRPr/>
          </a:p>
        </p:txBody>
      </p:sp>
      <p:pic>
        <p:nvPicPr>
          <p:cNvPr id="235" name="Google Shape;23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60450"/>
            <a:ext cx="3221075" cy="18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9575" y="3195300"/>
            <a:ext cx="3099450" cy="19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0"/>
          <p:cNvSpPr/>
          <p:nvPr/>
        </p:nvSpPr>
        <p:spPr>
          <a:xfrm>
            <a:off x="3781938" y="1468775"/>
            <a:ext cx="819600" cy="375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0"/>
          <p:cNvSpPr txBox="1"/>
          <p:nvPr>
            <p:ph idx="1" type="body"/>
          </p:nvPr>
        </p:nvSpPr>
        <p:spPr>
          <a:xfrm>
            <a:off x="311700" y="3629225"/>
            <a:ext cx="4506600" cy="9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&gt; 0.1 confidence threshold indicates good match</a:t>
            </a:r>
            <a:endParaRPr/>
          </a:p>
        </p:txBody>
      </p:sp>
      <p:sp>
        <p:nvSpPr>
          <p:cNvPr id="239" name="Google Shape;239;p30"/>
          <p:cNvSpPr txBox="1"/>
          <p:nvPr/>
        </p:nvSpPr>
        <p:spPr>
          <a:xfrm>
            <a:off x="5076275" y="1676920"/>
            <a:ext cx="6759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5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p30"/>
          <p:cNvSpPr txBox="1"/>
          <p:nvPr/>
        </p:nvSpPr>
        <p:spPr>
          <a:xfrm>
            <a:off x="5107613" y="1844075"/>
            <a:ext cx="6132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5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p30"/>
          <p:cNvSpPr txBox="1"/>
          <p:nvPr/>
        </p:nvSpPr>
        <p:spPr>
          <a:xfrm>
            <a:off x="5107625" y="2016575"/>
            <a:ext cx="6132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5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30"/>
          <p:cNvSpPr/>
          <p:nvPr/>
        </p:nvSpPr>
        <p:spPr>
          <a:xfrm>
            <a:off x="5752175" y="110825"/>
            <a:ext cx="519900" cy="2803200"/>
          </a:xfrm>
          <a:prstGeom prst="rightBracket">
            <a:avLst>
              <a:gd fmla="val 8333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0702" y="348600"/>
            <a:ext cx="1127038" cy="181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0"/>
          <p:cNvSpPr txBox="1"/>
          <p:nvPr/>
        </p:nvSpPr>
        <p:spPr>
          <a:xfrm>
            <a:off x="6413300" y="1112225"/>
            <a:ext cx="175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205 categories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30"/>
          <p:cNvSpPr/>
          <p:nvPr/>
        </p:nvSpPr>
        <p:spPr>
          <a:xfrm>
            <a:off x="6895525" y="2153763"/>
            <a:ext cx="450600" cy="8004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/>
          <p:nvPr>
            <p:ph type="title"/>
          </p:nvPr>
        </p:nvSpPr>
        <p:spPr>
          <a:xfrm>
            <a:off x="311700" y="445025"/>
            <a:ext cx="4748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we save time?</a:t>
            </a:r>
            <a:endParaRPr/>
          </a:p>
        </p:txBody>
      </p:sp>
      <p:sp>
        <p:nvSpPr>
          <p:cNvPr id="251" name="Google Shape;251;p31"/>
          <p:cNvSpPr txBox="1"/>
          <p:nvPr>
            <p:ph idx="1" type="body"/>
          </p:nvPr>
        </p:nvSpPr>
        <p:spPr>
          <a:xfrm>
            <a:off x="311700" y="1152475"/>
            <a:ext cx="4139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Downloading and </a:t>
            </a:r>
            <a:r>
              <a:rPr lang="en"/>
              <a:t>processing</a:t>
            </a:r>
            <a:r>
              <a:rPr lang="en"/>
              <a:t> images is slow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We need an efficient way to store data: Database!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1"/>
          <p:cNvSpPr/>
          <p:nvPr/>
        </p:nvSpPr>
        <p:spPr>
          <a:xfrm>
            <a:off x="6756718" y="3072897"/>
            <a:ext cx="447300" cy="46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1"/>
          <p:cNvSpPr/>
          <p:nvPr/>
        </p:nvSpPr>
        <p:spPr>
          <a:xfrm>
            <a:off x="4874250" y="1001225"/>
            <a:ext cx="1743300" cy="1689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cell</a:t>
            </a:r>
            <a:endParaRPr b="1" sz="2100">
              <a:solidFill>
                <a:schemeClr val="dk1"/>
              </a:solidFill>
            </a:endParaRPr>
          </a:p>
        </p:txBody>
      </p:sp>
      <p:sp>
        <p:nvSpPr>
          <p:cNvPr id="254" name="Google Shape;254;p31"/>
          <p:cNvSpPr txBox="1"/>
          <p:nvPr/>
        </p:nvSpPr>
        <p:spPr>
          <a:xfrm>
            <a:off x="5922448" y="530729"/>
            <a:ext cx="616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31"/>
          <p:cNvPicPr preferRelativeResize="0"/>
          <p:nvPr/>
        </p:nvPicPr>
        <p:blipFill rotWithShape="1">
          <a:blip r:embed="rId3">
            <a:alphaModFix/>
          </a:blip>
          <a:srcRect b="0" l="17620" r="17620" t="0"/>
          <a:stretch/>
        </p:blipFill>
        <p:spPr>
          <a:xfrm>
            <a:off x="6214075" y="1455850"/>
            <a:ext cx="767549" cy="78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7550" y="1577075"/>
            <a:ext cx="767551" cy="84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1042" y="1726695"/>
            <a:ext cx="767550" cy="860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1"/>
          <p:cNvPicPr preferRelativeResize="0"/>
          <p:nvPr/>
        </p:nvPicPr>
        <p:blipFill rotWithShape="1">
          <a:blip r:embed="rId6">
            <a:alphaModFix/>
          </a:blip>
          <a:srcRect b="0" l="27043" r="13018" t="0"/>
          <a:stretch/>
        </p:blipFill>
        <p:spPr>
          <a:xfrm>
            <a:off x="6674525" y="1906838"/>
            <a:ext cx="767549" cy="84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1"/>
          <p:cNvPicPr preferRelativeResize="0"/>
          <p:nvPr/>
        </p:nvPicPr>
        <p:blipFill rotWithShape="1">
          <a:blip r:embed="rId7">
            <a:alphaModFix/>
          </a:blip>
          <a:srcRect b="0" l="0" r="48699" t="0"/>
          <a:stretch/>
        </p:blipFill>
        <p:spPr>
          <a:xfrm>
            <a:off x="6828010" y="2041463"/>
            <a:ext cx="767559" cy="84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96521" y="3725788"/>
            <a:ext cx="767559" cy="843087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1"/>
          <p:cNvSpPr/>
          <p:nvPr/>
        </p:nvSpPr>
        <p:spPr>
          <a:xfrm rot="2700000">
            <a:off x="7463254" y="1222475"/>
            <a:ext cx="447174" cy="46584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2" name="Google Shape;262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80033" y="298325"/>
            <a:ext cx="1543004" cy="86776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1"/>
          <p:cNvSpPr txBox="1"/>
          <p:nvPr/>
        </p:nvSpPr>
        <p:spPr>
          <a:xfrm>
            <a:off x="6519800" y="4568875"/>
            <a:ext cx="107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database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76200" y="76150"/>
            <a:ext cx="2060100" cy="5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Natural Scenery</a:t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22880" l="15017" r="17792" t="22327"/>
          <a:stretch/>
        </p:blipFill>
        <p:spPr>
          <a:xfrm>
            <a:off x="76200" y="488225"/>
            <a:ext cx="5171875" cy="222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b="22880" l="16743" r="16065" t="22327"/>
          <a:stretch/>
        </p:blipFill>
        <p:spPr>
          <a:xfrm>
            <a:off x="3972126" y="2905075"/>
            <a:ext cx="5171875" cy="222818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7419963" y="2505025"/>
            <a:ext cx="26469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Urban</a:t>
            </a:r>
            <a:r>
              <a:rPr lang="en"/>
              <a:t> Scenery</a:t>
            </a:r>
            <a:endParaRPr/>
          </a:p>
        </p:txBody>
      </p:sp>
      <p:sp>
        <p:nvSpPr>
          <p:cNvPr id="64" name="Google Shape;64;p14"/>
          <p:cNvSpPr txBox="1"/>
          <p:nvPr>
            <p:ph type="title"/>
          </p:nvPr>
        </p:nvSpPr>
        <p:spPr>
          <a:xfrm>
            <a:off x="5721525" y="-84475"/>
            <a:ext cx="3528600" cy="128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20"/>
              <a:t>Example Routes Through Boston</a:t>
            </a:r>
            <a:endParaRPr sz="3520"/>
          </a:p>
        </p:txBody>
      </p:sp>
      <p:sp>
        <p:nvSpPr>
          <p:cNvPr id="65" name="Google Shape;65;p14"/>
          <p:cNvSpPr/>
          <p:nvPr/>
        </p:nvSpPr>
        <p:spPr>
          <a:xfrm>
            <a:off x="1323975" y="771536"/>
            <a:ext cx="2962275" cy="1866900"/>
          </a:xfrm>
          <a:custGeom>
            <a:rect b="b" l="l" r="r" t="t"/>
            <a:pathLst>
              <a:path extrusionOk="0" h="74676" w="118491">
                <a:moveTo>
                  <a:pt x="0" y="74676"/>
                </a:moveTo>
                <a:cubicBezTo>
                  <a:pt x="3283" y="72488"/>
                  <a:pt x="2814" y="66235"/>
                  <a:pt x="6477" y="64770"/>
                </a:cubicBezTo>
                <a:cubicBezTo>
                  <a:pt x="9071" y="63732"/>
                  <a:pt x="13183" y="67005"/>
                  <a:pt x="14859" y="64770"/>
                </a:cubicBezTo>
                <a:cubicBezTo>
                  <a:pt x="17922" y="60686"/>
                  <a:pt x="14100" y="54096"/>
                  <a:pt x="16383" y="49530"/>
                </a:cubicBezTo>
                <a:cubicBezTo>
                  <a:pt x="17869" y="46557"/>
                  <a:pt x="22571" y="45825"/>
                  <a:pt x="23622" y="42672"/>
                </a:cubicBezTo>
                <a:cubicBezTo>
                  <a:pt x="25544" y="36906"/>
                  <a:pt x="22754" y="29062"/>
                  <a:pt x="27051" y="24765"/>
                </a:cubicBezTo>
                <a:cubicBezTo>
                  <a:pt x="29469" y="22347"/>
                  <a:pt x="33814" y="23445"/>
                  <a:pt x="36957" y="22098"/>
                </a:cubicBezTo>
                <a:cubicBezTo>
                  <a:pt x="44857" y="18712"/>
                  <a:pt x="52913" y="15402"/>
                  <a:pt x="61341" y="13716"/>
                </a:cubicBezTo>
                <a:cubicBezTo>
                  <a:pt x="67332" y="12518"/>
                  <a:pt x="72814" y="4970"/>
                  <a:pt x="78486" y="7239"/>
                </a:cubicBezTo>
                <a:cubicBezTo>
                  <a:pt x="86471" y="10433"/>
                  <a:pt x="95559" y="18324"/>
                  <a:pt x="103251" y="14478"/>
                </a:cubicBezTo>
                <a:cubicBezTo>
                  <a:pt x="106789" y="12709"/>
                  <a:pt x="102021" y="5831"/>
                  <a:pt x="104394" y="2667"/>
                </a:cubicBezTo>
                <a:cubicBezTo>
                  <a:pt x="107250" y="-1141"/>
                  <a:pt x="113731" y="381"/>
                  <a:pt x="118491" y="381"/>
                </a:cubicBezTo>
              </a:path>
            </a:pathLst>
          </a:custGeom>
          <a:noFill/>
          <a:ln cap="flat" cmpd="sng" w="1143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" name="Google Shape;66;p14"/>
          <p:cNvSpPr/>
          <p:nvPr/>
        </p:nvSpPr>
        <p:spPr>
          <a:xfrm>
            <a:off x="4962525" y="3203653"/>
            <a:ext cx="3209925" cy="1835075"/>
          </a:xfrm>
          <a:custGeom>
            <a:rect b="b" l="l" r="r" t="t"/>
            <a:pathLst>
              <a:path extrusionOk="0" h="73403" w="128397">
                <a:moveTo>
                  <a:pt x="8001" y="73403"/>
                </a:moveTo>
                <a:cubicBezTo>
                  <a:pt x="10671" y="73403"/>
                  <a:pt x="11954" y="68782"/>
                  <a:pt x="11430" y="66164"/>
                </a:cubicBezTo>
                <a:cubicBezTo>
                  <a:pt x="10472" y="61373"/>
                  <a:pt x="5375" y="58029"/>
                  <a:pt x="4572" y="53210"/>
                </a:cubicBezTo>
                <a:cubicBezTo>
                  <a:pt x="3660" y="47738"/>
                  <a:pt x="0" y="42755"/>
                  <a:pt x="0" y="37208"/>
                </a:cubicBezTo>
                <a:cubicBezTo>
                  <a:pt x="0" y="34354"/>
                  <a:pt x="7799" y="35435"/>
                  <a:pt x="7239" y="32636"/>
                </a:cubicBezTo>
                <a:cubicBezTo>
                  <a:pt x="5925" y="26064"/>
                  <a:pt x="813" y="18819"/>
                  <a:pt x="3810" y="12824"/>
                </a:cubicBezTo>
                <a:cubicBezTo>
                  <a:pt x="4494" y="11456"/>
                  <a:pt x="6853" y="12443"/>
                  <a:pt x="8382" y="12443"/>
                </a:cubicBezTo>
                <a:cubicBezTo>
                  <a:pt x="12226" y="12443"/>
                  <a:pt x="16116" y="11975"/>
                  <a:pt x="19812" y="10919"/>
                </a:cubicBezTo>
                <a:cubicBezTo>
                  <a:pt x="28342" y="8482"/>
                  <a:pt x="38112" y="258"/>
                  <a:pt x="45720" y="4823"/>
                </a:cubicBezTo>
                <a:cubicBezTo>
                  <a:pt x="51189" y="8104"/>
                  <a:pt x="50515" y="21695"/>
                  <a:pt x="56769" y="20444"/>
                </a:cubicBezTo>
                <a:cubicBezTo>
                  <a:pt x="66798" y="18438"/>
                  <a:pt x="74553" y="9496"/>
                  <a:pt x="84582" y="7490"/>
                </a:cubicBezTo>
                <a:cubicBezTo>
                  <a:pt x="92163" y="5974"/>
                  <a:pt x="99435" y="14476"/>
                  <a:pt x="107061" y="13205"/>
                </a:cubicBezTo>
                <a:cubicBezTo>
                  <a:pt x="111777" y="12419"/>
                  <a:pt x="112825" y="5536"/>
                  <a:pt x="116205" y="2156"/>
                </a:cubicBezTo>
                <a:cubicBezTo>
                  <a:pt x="119114" y="-753"/>
                  <a:pt x="124284" y="251"/>
                  <a:pt x="128397" y="251"/>
                </a:cubicBezTo>
              </a:path>
            </a:pathLst>
          </a:custGeom>
          <a:noFill/>
          <a:ln cap="flat" cmpd="sng" w="114300">
            <a:solidFill>
              <a:srgbClr val="674EA7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information is stored in database?</a:t>
            </a:r>
            <a:endParaRPr/>
          </a:p>
        </p:txBody>
      </p:sp>
      <p:sp>
        <p:nvSpPr>
          <p:cNvPr id="269" name="Google Shape;269;p32"/>
          <p:cNvSpPr txBox="1"/>
          <p:nvPr>
            <p:ph idx="1" type="body"/>
          </p:nvPr>
        </p:nvSpPr>
        <p:spPr>
          <a:xfrm>
            <a:off x="218875" y="1198900"/>
            <a:ext cx="4422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W</a:t>
            </a:r>
            <a:r>
              <a:rPr lang="en" sz="2200"/>
              <a:t>e only need to remember the CNN output and the URL</a:t>
            </a:r>
            <a:endParaRPr sz="22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2.9% of the Earth’s land is urban, requiring 450 billion cells</a:t>
            </a:r>
            <a:endParaRPr sz="22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200"/>
              <a:t>Only </a:t>
            </a:r>
            <a:r>
              <a:rPr lang="en" sz="2100"/>
              <a:t>~1 terabytes to store all cities of the world!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270" name="Google Shape;2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700" y="1323388"/>
            <a:ext cx="2312544" cy="1259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9490" y="3246380"/>
            <a:ext cx="1898911" cy="1151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3749" y="3246393"/>
            <a:ext cx="1086418" cy="115157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2"/>
          <p:cNvSpPr/>
          <p:nvPr/>
        </p:nvSpPr>
        <p:spPr>
          <a:xfrm rot="-5400000">
            <a:off x="7316844" y="3581253"/>
            <a:ext cx="348300" cy="37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2"/>
          <p:cNvSpPr/>
          <p:nvPr/>
        </p:nvSpPr>
        <p:spPr>
          <a:xfrm rot="-5400000">
            <a:off x="7501481" y="1837311"/>
            <a:ext cx="348300" cy="37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5" name="Google Shape;27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3758" y="1449431"/>
            <a:ext cx="1193592" cy="115157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2"/>
          <p:cNvSpPr/>
          <p:nvPr/>
        </p:nvSpPr>
        <p:spPr>
          <a:xfrm>
            <a:off x="5994831" y="2726624"/>
            <a:ext cx="348300" cy="37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3"/>
          <p:cNvSpPr txBox="1"/>
          <p:nvPr>
            <p:ph type="title"/>
          </p:nvPr>
        </p:nvSpPr>
        <p:spPr>
          <a:xfrm>
            <a:off x="387888" y="219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Database saves time</a:t>
            </a:r>
            <a:endParaRPr/>
          </a:p>
        </p:txBody>
      </p:sp>
      <p:pic>
        <p:nvPicPr>
          <p:cNvPr id="282" name="Google Shape;282;p33"/>
          <p:cNvPicPr preferRelativeResize="0"/>
          <p:nvPr/>
        </p:nvPicPr>
        <p:blipFill rotWithShape="1">
          <a:blip r:embed="rId3">
            <a:alphaModFix/>
          </a:blip>
          <a:srcRect b="4577" l="11410" r="44499" t="59234"/>
          <a:stretch/>
        </p:blipFill>
        <p:spPr>
          <a:xfrm>
            <a:off x="1252550" y="792550"/>
            <a:ext cx="6638899" cy="33127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33"/>
          <p:cNvGrpSpPr/>
          <p:nvPr/>
        </p:nvGrpSpPr>
        <p:grpSpPr>
          <a:xfrm>
            <a:off x="1703248" y="1050926"/>
            <a:ext cx="3451399" cy="2749753"/>
            <a:chOff x="1729500" y="1994300"/>
            <a:chExt cx="2897900" cy="2052361"/>
          </a:xfrm>
        </p:grpSpPr>
        <p:sp>
          <p:nvSpPr>
            <p:cNvPr id="284" name="Google Shape;284;p33"/>
            <p:cNvSpPr/>
            <p:nvPr/>
          </p:nvSpPr>
          <p:spPr>
            <a:xfrm>
              <a:off x="1729500" y="1994300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3"/>
            <p:cNvSpPr/>
            <p:nvPr/>
          </p:nvSpPr>
          <p:spPr>
            <a:xfrm>
              <a:off x="2695450" y="1994300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3"/>
            <p:cNvSpPr/>
            <p:nvPr/>
          </p:nvSpPr>
          <p:spPr>
            <a:xfrm>
              <a:off x="3661400" y="1994300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33"/>
            <p:cNvSpPr/>
            <p:nvPr/>
          </p:nvSpPr>
          <p:spPr>
            <a:xfrm>
              <a:off x="1729500" y="2671597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33"/>
            <p:cNvSpPr/>
            <p:nvPr/>
          </p:nvSpPr>
          <p:spPr>
            <a:xfrm>
              <a:off x="2695450" y="2671597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33"/>
            <p:cNvSpPr/>
            <p:nvPr/>
          </p:nvSpPr>
          <p:spPr>
            <a:xfrm>
              <a:off x="3661400" y="2671597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3"/>
            <p:cNvSpPr/>
            <p:nvPr/>
          </p:nvSpPr>
          <p:spPr>
            <a:xfrm>
              <a:off x="1729500" y="3359061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2695450" y="3359061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3"/>
            <p:cNvSpPr/>
            <p:nvPr/>
          </p:nvSpPr>
          <p:spPr>
            <a:xfrm>
              <a:off x="3661400" y="3359061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3" name="Google Shape;293;p33"/>
          <p:cNvSpPr txBox="1"/>
          <p:nvPr/>
        </p:nvSpPr>
        <p:spPr>
          <a:xfrm>
            <a:off x="2478272" y="4387426"/>
            <a:ext cx="1826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Images in d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atabase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" name="Google Shape;294;p33"/>
          <p:cNvSpPr/>
          <p:nvPr/>
        </p:nvSpPr>
        <p:spPr>
          <a:xfrm rot="-5400000">
            <a:off x="6008902" y="3033303"/>
            <a:ext cx="566100" cy="22746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95" name="Google Shape;295;p33"/>
          <p:cNvSpPr/>
          <p:nvPr/>
        </p:nvSpPr>
        <p:spPr>
          <a:xfrm rot="-5400000">
            <a:off x="3093564" y="2480482"/>
            <a:ext cx="595800" cy="3380400"/>
          </a:xfrm>
          <a:prstGeom prst="leftBrace">
            <a:avLst>
              <a:gd fmla="val 44479" name="adj1"/>
              <a:gd fmla="val 50000" name="adj2"/>
            </a:avLst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grpSp>
        <p:nvGrpSpPr>
          <p:cNvPr id="296" name="Google Shape;296;p33"/>
          <p:cNvGrpSpPr/>
          <p:nvPr/>
        </p:nvGrpSpPr>
        <p:grpSpPr>
          <a:xfrm>
            <a:off x="3977866" y="1050926"/>
            <a:ext cx="3451399" cy="2749753"/>
            <a:chOff x="1729500" y="1994300"/>
            <a:chExt cx="2897900" cy="2052361"/>
          </a:xfrm>
        </p:grpSpPr>
        <p:sp>
          <p:nvSpPr>
            <p:cNvPr id="297" name="Google Shape;297;p33"/>
            <p:cNvSpPr/>
            <p:nvPr/>
          </p:nvSpPr>
          <p:spPr>
            <a:xfrm>
              <a:off x="1729500" y="1994300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3"/>
            <p:cNvSpPr/>
            <p:nvPr/>
          </p:nvSpPr>
          <p:spPr>
            <a:xfrm>
              <a:off x="2695450" y="1994300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3661400" y="1994300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1729500" y="2671597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2695450" y="2671597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3661400" y="2671597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1729500" y="3359061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3"/>
            <p:cNvSpPr/>
            <p:nvPr/>
          </p:nvSpPr>
          <p:spPr>
            <a:xfrm>
              <a:off x="2695450" y="3359061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3"/>
            <p:cNvSpPr/>
            <p:nvPr/>
          </p:nvSpPr>
          <p:spPr>
            <a:xfrm>
              <a:off x="3661400" y="3359061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6" name="Google Shape;306;p33"/>
          <p:cNvSpPr txBox="1"/>
          <p:nvPr/>
        </p:nvSpPr>
        <p:spPr>
          <a:xfrm>
            <a:off x="4790913" y="4387425"/>
            <a:ext cx="3002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Only need to download these cells 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4"/>
          <p:cNvPicPr preferRelativeResize="0"/>
          <p:nvPr/>
        </p:nvPicPr>
        <p:blipFill rotWithShape="1">
          <a:blip r:embed="rId3">
            <a:alphaModFix/>
          </a:blip>
          <a:srcRect b="1543" l="8054" r="35426" t="41512"/>
          <a:stretch/>
        </p:blipFill>
        <p:spPr>
          <a:xfrm>
            <a:off x="1590675" y="1114275"/>
            <a:ext cx="5505449" cy="337215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4"/>
          <p:cNvSpPr txBox="1"/>
          <p:nvPr>
            <p:ph type="title"/>
          </p:nvPr>
        </p:nvSpPr>
        <p:spPr>
          <a:xfrm>
            <a:off x="218775" y="214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Edge case: incomplete database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3" name="Google Shape;313;p34"/>
          <p:cNvGrpSpPr/>
          <p:nvPr/>
        </p:nvGrpSpPr>
        <p:grpSpPr>
          <a:xfrm>
            <a:off x="2206201" y="2541336"/>
            <a:ext cx="2232542" cy="1778781"/>
            <a:chOff x="1729500" y="1994300"/>
            <a:chExt cx="2897900" cy="2052361"/>
          </a:xfrm>
        </p:grpSpPr>
        <p:sp>
          <p:nvSpPr>
            <p:cNvPr id="314" name="Google Shape;314;p34"/>
            <p:cNvSpPr/>
            <p:nvPr/>
          </p:nvSpPr>
          <p:spPr>
            <a:xfrm>
              <a:off x="1729500" y="1994300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4"/>
            <p:cNvSpPr/>
            <p:nvPr/>
          </p:nvSpPr>
          <p:spPr>
            <a:xfrm>
              <a:off x="2695450" y="1994300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4"/>
            <p:cNvSpPr/>
            <p:nvPr/>
          </p:nvSpPr>
          <p:spPr>
            <a:xfrm>
              <a:off x="3661400" y="1994300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4"/>
            <p:cNvSpPr/>
            <p:nvPr/>
          </p:nvSpPr>
          <p:spPr>
            <a:xfrm>
              <a:off x="1729500" y="2671597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2695450" y="2671597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4"/>
            <p:cNvSpPr/>
            <p:nvPr/>
          </p:nvSpPr>
          <p:spPr>
            <a:xfrm>
              <a:off x="3661400" y="2671597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4"/>
            <p:cNvSpPr/>
            <p:nvPr/>
          </p:nvSpPr>
          <p:spPr>
            <a:xfrm>
              <a:off x="1729500" y="3359061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4"/>
            <p:cNvSpPr/>
            <p:nvPr/>
          </p:nvSpPr>
          <p:spPr>
            <a:xfrm>
              <a:off x="2695450" y="3359061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4"/>
            <p:cNvSpPr/>
            <p:nvPr/>
          </p:nvSpPr>
          <p:spPr>
            <a:xfrm>
              <a:off x="3661400" y="3359061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3" name="Google Shape;323;p34"/>
          <p:cNvGrpSpPr/>
          <p:nvPr/>
        </p:nvGrpSpPr>
        <p:grpSpPr>
          <a:xfrm>
            <a:off x="4244543" y="1199094"/>
            <a:ext cx="2232542" cy="1778781"/>
            <a:chOff x="1729500" y="1994300"/>
            <a:chExt cx="2897900" cy="2052361"/>
          </a:xfrm>
        </p:grpSpPr>
        <p:sp>
          <p:nvSpPr>
            <p:cNvPr id="324" name="Google Shape;324;p34"/>
            <p:cNvSpPr/>
            <p:nvPr/>
          </p:nvSpPr>
          <p:spPr>
            <a:xfrm>
              <a:off x="1729500" y="1994300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4"/>
            <p:cNvSpPr/>
            <p:nvPr/>
          </p:nvSpPr>
          <p:spPr>
            <a:xfrm>
              <a:off x="2695450" y="1994300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4"/>
            <p:cNvSpPr/>
            <p:nvPr/>
          </p:nvSpPr>
          <p:spPr>
            <a:xfrm>
              <a:off x="3661400" y="1994300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4"/>
            <p:cNvSpPr/>
            <p:nvPr/>
          </p:nvSpPr>
          <p:spPr>
            <a:xfrm>
              <a:off x="1729500" y="2671597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4"/>
            <p:cNvSpPr/>
            <p:nvPr/>
          </p:nvSpPr>
          <p:spPr>
            <a:xfrm>
              <a:off x="2695450" y="2671597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4"/>
            <p:cNvSpPr/>
            <p:nvPr/>
          </p:nvSpPr>
          <p:spPr>
            <a:xfrm>
              <a:off x="3661400" y="2671597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4"/>
            <p:cNvSpPr/>
            <p:nvPr/>
          </p:nvSpPr>
          <p:spPr>
            <a:xfrm>
              <a:off x="1729500" y="3359061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4"/>
            <p:cNvSpPr/>
            <p:nvPr/>
          </p:nvSpPr>
          <p:spPr>
            <a:xfrm>
              <a:off x="2695450" y="3359061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4"/>
            <p:cNvSpPr/>
            <p:nvPr/>
          </p:nvSpPr>
          <p:spPr>
            <a:xfrm>
              <a:off x="3661400" y="3359061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3" name="Google Shape;333;p34"/>
          <p:cNvSpPr txBox="1"/>
          <p:nvPr/>
        </p:nvSpPr>
        <p:spPr>
          <a:xfrm>
            <a:off x="2730075" y="3276750"/>
            <a:ext cx="140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in database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4" name="Google Shape;334;p34"/>
          <p:cNvSpPr txBox="1"/>
          <p:nvPr/>
        </p:nvSpPr>
        <p:spPr>
          <a:xfrm>
            <a:off x="4618800" y="1990725"/>
            <a:ext cx="140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ew grid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5"/>
          <p:cNvPicPr preferRelativeResize="0"/>
          <p:nvPr/>
        </p:nvPicPr>
        <p:blipFill rotWithShape="1">
          <a:blip r:embed="rId3">
            <a:alphaModFix/>
          </a:blip>
          <a:srcRect b="10703" l="8300" r="18045" t="17073"/>
          <a:stretch/>
        </p:blipFill>
        <p:spPr>
          <a:xfrm>
            <a:off x="1676400" y="960575"/>
            <a:ext cx="5314949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5"/>
          <p:cNvSpPr txBox="1"/>
          <p:nvPr>
            <p:ph type="title"/>
          </p:nvPr>
        </p:nvSpPr>
        <p:spPr>
          <a:xfrm>
            <a:off x="311688" y="189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Edge case: incomplete database</a:t>
            </a:r>
            <a:endParaRPr/>
          </a:p>
        </p:txBody>
      </p:sp>
      <p:sp>
        <p:nvSpPr>
          <p:cNvPr id="341" name="Google Shape;341;p35"/>
          <p:cNvSpPr/>
          <p:nvPr/>
        </p:nvSpPr>
        <p:spPr>
          <a:xfrm>
            <a:off x="2238375" y="2556675"/>
            <a:ext cx="133500" cy="133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5"/>
          <p:cNvSpPr/>
          <p:nvPr/>
        </p:nvSpPr>
        <p:spPr>
          <a:xfrm>
            <a:off x="2790825" y="2985300"/>
            <a:ext cx="133500" cy="133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35"/>
          <p:cNvSpPr/>
          <p:nvPr/>
        </p:nvSpPr>
        <p:spPr>
          <a:xfrm>
            <a:off x="2933700" y="2337525"/>
            <a:ext cx="133500" cy="133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5"/>
          <p:cNvSpPr/>
          <p:nvPr/>
        </p:nvSpPr>
        <p:spPr>
          <a:xfrm>
            <a:off x="3371850" y="3271050"/>
            <a:ext cx="133500" cy="133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35"/>
          <p:cNvSpPr/>
          <p:nvPr/>
        </p:nvSpPr>
        <p:spPr>
          <a:xfrm>
            <a:off x="3419475" y="2556675"/>
            <a:ext cx="133500" cy="133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5"/>
          <p:cNvSpPr/>
          <p:nvPr/>
        </p:nvSpPr>
        <p:spPr>
          <a:xfrm>
            <a:off x="2724000" y="3623475"/>
            <a:ext cx="133500" cy="133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5"/>
          <p:cNvSpPr/>
          <p:nvPr/>
        </p:nvSpPr>
        <p:spPr>
          <a:xfrm>
            <a:off x="3552975" y="3675350"/>
            <a:ext cx="133500" cy="133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5"/>
          <p:cNvSpPr/>
          <p:nvPr/>
        </p:nvSpPr>
        <p:spPr>
          <a:xfrm>
            <a:off x="4200375" y="3675350"/>
            <a:ext cx="133500" cy="133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5"/>
          <p:cNvSpPr/>
          <p:nvPr/>
        </p:nvSpPr>
        <p:spPr>
          <a:xfrm>
            <a:off x="3743475" y="2985300"/>
            <a:ext cx="133500" cy="133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5"/>
          <p:cNvSpPr/>
          <p:nvPr/>
        </p:nvSpPr>
        <p:spPr>
          <a:xfrm>
            <a:off x="3819675" y="2109000"/>
            <a:ext cx="133500" cy="133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5"/>
          <p:cNvSpPr/>
          <p:nvPr/>
        </p:nvSpPr>
        <p:spPr>
          <a:xfrm>
            <a:off x="2314575" y="2204025"/>
            <a:ext cx="133500" cy="133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5"/>
          <p:cNvSpPr/>
          <p:nvPr/>
        </p:nvSpPr>
        <p:spPr>
          <a:xfrm>
            <a:off x="4410075" y="2642325"/>
            <a:ext cx="133500" cy="133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5"/>
          <p:cNvSpPr/>
          <p:nvPr/>
        </p:nvSpPr>
        <p:spPr>
          <a:xfrm>
            <a:off x="4495800" y="3623475"/>
            <a:ext cx="133500" cy="133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5"/>
          <p:cNvSpPr/>
          <p:nvPr/>
        </p:nvSpPr>
        <p:spPr>
          <a:xfrm>
            <a:off x="3743463" y="2642325"/>
            <a:ext cx="133500" cy="133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5"/>
          <p:cNvSpPr txBox="1"/>
          <p:nvPr/>
        </p:nvSpPr>
        <p:spPr>
          <a:xfrm>
            <a:off x="2629950" y="4473575"/>
            <a:ext cx="161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Stored</a:t>
            </a: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in database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6" name="Google Shape;356;p35"/>
          <p:cNvSpPr/>
          <p:nvPr/>
        </p:nvSpPr>
        <p:spPr>
          <a:xfrm rot="-5400000">
            <a:off x="3263250" y="3126725"/>
            <a:ext cx="350700" cy="2457300"/>
          </a:xfrm>
          <a:prstGeom prst="leftBrace">
            <a:avLst>
              <a:gd fmla="val 44479" name="adj1"/>
              <a:gd fmla="val 50000" name="adj2"/>
            </a:avLst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6"/>
          <p:cNvSpPr txBox="1"/>
          <p:nvPr>
            <p:ph type="title"/>
          </p:nvPr>
        </p:nvSpPr>
        <p:spPr>
          <a:xfrm>
            <a:off x="311700" y="251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Solution: Fixed grid offset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2" name="Google Shape;362;p36"/>
          <p:cNvPicPr preferRelativeResize="0"/>
          <p:nvPr/>
        </p:nvPicPr>
        <p:blipFill rotWithShape="1">
          <a:blip r:embed="rId3">
            <a:alphaModFix/>
          </a:blip>
          <a:srcRect b="1543" l="8054" r="35426" t="41512"/>
          <a:stretch/>
        </p:blipFill>
        <p:spPr>
          <a:xfrm>
            <a:off x="2829004" y="1138334"/>
            <a:ext cx="5791114" cy="35471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3" name="Google Shape;363;p36"/>
          <p:cNvGrpSpPr/>
          <p:nvPr/>
        </p:nvGrpSpPr>
        <p:grpSpPr>
          <a:xfrm>
            <a:off x="3476512" y="2639501"/>
            <a:ext cx="2348458" cy="1871138"/>
            <a:chOff x="1729500" y="1994300"/>
            <a:chExt cx="2897900" cy="2052361"/>
          </a:xfrm>
        </p:grpSpPr>
        <p:sp>
          <p:nvSpPr>
            <p:cNvPr id="364" name="Google Shape;364;p36"/>
            <p:cNvSpPr/>
            <p:nvPr/>
          </p:nvSpPr>
          <p:spPr>
            <a:xfrm>
              <a:off x="1729500" y="1994300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6"/>
            <p:cNvSpPr/>
            <p:nvPr/>
          </p:nvSpPr>
          <p:spPr>
            <a:xfrm>
              <a:off x="2695450" y="1994300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6"/>
            <p:cNvSpPr/>
            <p:nvPr/>
          </p:nvSpPr>
          <p:spPr>
            <a:xfrm>
              <a:off x="3661400" y="1994300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6"/>
            <p:cNvSpPr/>
            <p:nvPr/>
          </p:nvSpPr>
          <p:spPr>
            <a:xfrm>
              <a:off x="1729500" y="2671597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6"/>
            <p:cNvSpPr/>
            <p:nvPr/>
          </p:nvSpPr>
          <p:spPr>
            <a:xfrm>
              <a:off x="2695450" y="2671597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6"/>
            <p:cNvSpPr/>
            <p:nvPr/>
          </p:nvSpPr>
          <p:spPr>
            <a:xfrm>
              <a:off x="3661400" y="2671597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6"/>
            <p:cNvSpPr/>
            <p:nvPr/>
          </p:nvSpPr>
          <p:spPr>
            <a:xfrm>
              <a:off x="1729500" y="3359061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6"/>
            <p:cNvSpPr/>
            <p:nvPr/>
          </p:nvSpPr>
          <p:spPr>
            <a:xfrm>
              <a:off x="2695450" y="3359061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6"/>
            <p:cNvSpPr/>
            <p:nvPr/>
          </p:nvSpPr>
          <p:spPr>
            <a:xfrm>
              <a:off x="3661400" y="3359061"/>
              <a:ext cx="966000" cy="687600"/>
            </a:xfrm>
            <a:prstGeom prst="rect">
              <a:avLst/>
            </a:prstGeom>
            <a:solidFill>
              <a:srgbClr val="7DFF00">
                <a:alpha val="76470"/>
              </a:srgbClr>
            </a:solidFill>
            <a:ln cap="flat" cmpd="sng" w="952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3" name="Google Shape;373;p36"/>
          <p:cNvGrpSpPr/>
          <p:nvPr/>
        </p:nvGrpSpPr>
        <p:grpSpPr>
          <a:xfrm>
            <a:off x="5027542" y="1418016"/>
            <a:ext cx="2348458" cy="1820855"/>
            <a:chOff x="1729500" y="1994300"/>
            <a:chExt cx="2897900" cy="2052361"/>
          </a:xfrm>
        </p:grpSpPr>
        <p:sp>
          <p:nvSpPr>
            <p:cNvPr id="374" name="Google Shape;374;p36"/>
            <p:cNvSpPr/>
            <p:nvPr/>
          </p:nvSpPr>
          <p:spPr>
            <a:xfrm>
              <a:off x="1729500" y="1994300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6"/>
            <p:cNvSpPr/>
            <p:nvPr/>
          </p:nvSpPr>
          <p:spPr>
            <a:xfrm>
              <a:off x="2695450" y="1994300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3661400" y="1994300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>
              <a:off x="1729500" y="2671597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>
              <a:off x="2695450" y="2671597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3661400" y="2671597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6"/>
            <p:cNvSpPr/>
            <p:nvPr/>
          </p:nvSpPr>
          <p:spPr>
            <a:xfrm>
              <a:off x="1729500" y="3359061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6"/>
            <p:cNvSpPr/>
            <p:nvPr/>
          </p:nvSpPr>
          <p:spPr>
            <a:xfrm>
              <a:off x="2695450" y="3359061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>
              <a:off x="3661400" y="3359061"/>
              <a:ext cx="966000" cy="687600"/>
            </a:xfrm>
            <a:prstGeom prst="rect">
              <a:avLst/>
            </a:prstGeom>
            <a:solidFill>
              <a:srgbClr val="CA00FF">
                <a:alpha val="60780"/>
              </a:srgbClr>
            </a:solidFill>
            <a:ln cap="flat" cmpd="sng" w="9525">
              <a:solidFill>
                <a:srgbClr val="3367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7625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3" name="Google Shape;383;p36"/>
          <p:cNvSpPr txBox="1"/>
          <p:nvPr/>
        </p:nvSpPr>
        <p:spPr>
          <a:xfrm>
            <a:off x="4007487" y="3470942"/>
            <a:ext cx="148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in database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84" name="Google Shape;384;p36"/>
          <p:cNvCxnSpPr/>
          <p:nvPr/>
        </p:nvCxnSpPr>
        <p:spPr>
          <a:xfrm>
            <a:off x="2828925" y="2040221"/>
            <a:ext cx="5791200" cy="10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5" name="Google Shape;385;p36"/>
          <p:cNvCxnSpPr/>
          <p:nvPr/>
        </p:nvCxnSpPr>
        <p:spPr>
          <a:xfrm>
            <a:off x="2828925" y="2639427"/>
            <a:ext cx="5791200" cy="10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6" name="Google Shape;386;p36"/>
          <p:cNvCxnSpPr/>
          <p:nvPr/>
        </p:nvCxnSpPr>
        <p:spPr>
          <a:xfrm>
            <a:off x="2828925" y="3238634"/>
            <a:ext cx="5791200" cy="10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7" name="Google Shape;387;p36"/>
          <p:cNvCxnSpPr/>
          <p:nvPr/>
        </p:nvCxnSpPr>
        <p:spPr>
          <a:xfrm>
            <a:off x="2828925" y="3881809"/>
            <a:ext cx="5791200" cy="10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8" name="Google Shape;388;p36"/>
          <p:cNvCxnSpPr/>
          <p:nvPr/>
        </p:nvCxnSpPr>
        <p:spPr>
          <a:xfrm>
            <a:off x="2828925" y="4524984"/>
            <a:ext cx="5791200" cy="10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36"/>
          <p:cNvCxnSpPr/>
          <p:nvPr/>
        </p:nvCxnSpPr>
        <p:spPr>
          <a:xfrm>
            <a:off x="2809913" y="1432025"/>
            <a:ext cx="5829300" cy="19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0" name="Google Shape;390;p36"/>
          <p:cNvCxnSpPr/>
          <p:nvPr/>
        </p:nvCxnSpPr>
        <p:spPr>
          <a:xfrm>
            <a:off x="7375895" y="1138413"/>
            <a:ext cx="0" cy="3546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1" name="Google Shape;391;p36"/>
          <p:cNvCxnSpPr/>
          <p:nvPr/>
        </p:nvCxnSpPr>
        <p:spPr>
          <a:xfrm>
            <a:off x="5824860" y="1088317"/>
            <a:ext cx="0" cy="3546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2" name="Google Shape;392;p36"/>
          <p:cNvCxnSpPr/>
          <p:nvPr/>
        </p:nvCxnSpPr>
        <p:spPr>
          <a:xfrm>
            <a:off x="5027503" y="1088317"/>
            <a:ext cx="0" cy="3546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3" name="Google Shape;393;p36"/>
          <p:cNvCxnSpPr/>
          <p:nvPr/>
        </p:nvCxnSpPr>
        <p:spPr>
          <a:xfrm>
            <a:off x="4259914" y="1036775"/>
            <a:ext cx="1800" cy="3648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4" name="Google Shape;394;p36"/>
          <p:cNvCxnSpPr/>
          <p:nvPr/>
        </p:nvCxnSpPr>
        <p:spPr>
          <a:xfrm>
            <a:off x="3458375" y="1138413"/>
            <a:ext cx="0" cy="3546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5" name="Google Shape;395;p36"/>
          <p:cNvCxnSpPr/>
          <p:nvPr/>
        </p:nvCxnSpPr>
        <p:spPr>
          <a:xfrm>
            <a:off x="6594395" y="1138413"/>
            <a:ext cx="0" cy="3546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6" name="Google Shape;396;p36"/>
          <p:cNvCxnSpPr/>
          <p:nvPr/>
        </p:nvCxnSpPr>
        <p:spPr>
          <a:xfrm>
            <a:off x="8107299" y="1138413"/>
            <a:ext cx="0" cy="3546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7" name="Google Shape;397;p36"/>
          <p:cNvSpPr txBox="1"/>
          <p:nvPr/>
        </p:nvSpPr>
        <p:spPr>
          <a:xfrm>
            <a:off x="5793198" y="2134391"/>
            <a:ext cx="95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New grid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8" name="Google Shape;398;p36"/>
          <p:cNvSpPr/>
          <p:nvPr/>
        </p:nvSpPr>
        <p:spPr>
          <a:xfrm>
            <a:off x="5215489" y="1531559"/>
            <a:ext cx="166200" cy="1662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6"/>
          <p:cNvSpPr/>
          <p:nvPr/>
        </p:nvSpPr>
        <p:spPr>
          <a:xfrm>
            <a:off x="7139676" y="3008335"/>
            <a:ext cx="166200" cy="1662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6"/>
          <p:cNvSpPr txBox="1"/>
          <p:nvPr/>
        </p:nvSpPr>
        <p:spPr>
          <a:xfrm>
            <a:off x="182800" y="1357375"/>
            <a:ext cx="21222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Snap cells to existing universal grid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6550" y="1180325"/>
            <a:ext cx="6210299" cy="2999024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7"/>
          <p:cNvSpPr txBox="1"/>
          <p:nvPr/>
        </p:nvSpPr>
        <p:spPr>
          <a:xfrm>
            <a:off x="4020600" y="4578350"/>
            <a:ext cx="1694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Cells not to scale</a:t>
            </a:r>
            <a:endParaRPr sz="1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7" name="Google Shape;407;p37"/>
          <p:cNvSpPr txBox="1"/>
          <p:nvPr>
            <p:ph type="title"/>
          </p:nvPr>
        </p:nvSpPr>
        <p:spPr>
          <a:xfrm>
            <a:off x="311700" y="251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Solution: Fixed grid offset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7"/>
          <p:cNvSpPr txBox="1"/>
          <p:nvPr/>
        </p:nvSpPr>
        <p:spPr>
          <a:xfrm>
            <a:off x="182800" y="1357375"/>
            <a:ext cx="21222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Snap cells to existing universal grid</a:t>
            </a:r>
            <a:endParaRPr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8"/>
          <p:cNvSpPr txBox="1"/>
          <p:nvPr/>
        </p:nvSpPr>
        <p:spPr>
          <a:xfrm>
            <a:off x="7043950" y="2624500"/>
            <a:ext cx="1932600" cy="2154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Scenic Route</a:t>
            </a:r>
            <a:endParaRPr sz="2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4" name="Google Shape;414;p38"/>
          <p:cNvPicPr preferRelativeResize="0"/>
          <p:nvPr/>
        </p:nvPicPr>
        <p:blipFill rotWithShape="1">
          <a:blip r:embed="rId3">
            <a:alphaModFix/>
          </a:blip>
          <a:srcRect b="21172" l="28419" r="27601" t="25576"/>
          <a:stretch/>
        </p:blipFill>
        <p:spPr>
          <a:xfrm>
            <a:off x="7175275" y="3578994"/>
            <a:ext cx="1669949" cy="106828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8"/>
          <p:cNvSpPr txBox="1"/>
          <p:nvPr/>
        </p:nvSpPr>
        <p:spPr>
          <a:xfrm>
            <a:off x="2632025" y="903450"/>
            <a:ext cx="1601700" cy="5388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Run CNN</a:t>
            </a:r>
            <a:endParaRPr sz="2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16" name="Google Shape;416;p38"/>
          <p:cNvGrpSpPr/>
          <p:nvPr/>
        </p:nvGrpSpPr>
        <p:grpSpPr>
          <a:xfrm>
            <a:off x="4642775" y="1171975"/>
            <a:ext cx="1932600" cy="1600800"/>
            <a:chOff x="5915600" y="533750"/>
            <a:chExt cx="1932600" cy="1600800"/>
          </a:xfrm>
        </p:grpSpPr>
        <p:sp>
          <p:nvSpPr>
            <p:cNvPr id="417" name="Google Shape;417;p38"/>
            <p:cNvSpPr txBox="1"/>
            <p:nvPr/>
          </p:nvSpPr>
          <p:spPr>
            <a:xfrm>
              <a:off x="5915600" y="533750"/>
              <a:ext cx="1932600" cy="1600800"/>
            </a:xfrm>
            <a:prstGeom prst="rect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CNN Output</a:t>
              </a:r>
              <a:endParaRPr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418" name="Google Shape;418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23196" y="1054000"/>
              <a:ext cx="1517400" cy="953794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419" name="Google Shape;419;p38"/>
          <p:cNvSpPr txBox="1"/>
          <p:nvPr/>
        </p:nvSpPr>
        <p:spPr>
          <a:xfrm>
            <a:off x="167425" y="903450"/>
            <a:ext cx="1601700" cy="5388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</a:t>
            </a:r>
            <a:endParaRPr sz="2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0" name="Google Shape;42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575" y="1035449"/>
            <a:ext cx="905400" cy="274813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8"/>
          <p:cNvSpPr txBox="1"/>
          <p:nvPr/>
        </p:nvSpPr>
        <p:spPr>
          <a:xfrm>
            <a:off x="1474100" y="2092700"/>
            <a:ext cx="1601700" cy="16008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Database</a:t>
            </a:r>
            <a:r>
              <a:rPr lang="en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2" name="Google Shape;422;p38"/>
          <p:cNvSpPr txBox="1"/>
          <p:nvPr/>
        </p:nvSpPr>
        <p:spPr>
          <a:xfrm>
            <a:off x="1759550" y="1704775"/>
            <a:ext cx="103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shortcut!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3" name="Google Shape;42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0442" y="2609073"/>
            <a:ext cx="789005" cy="866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4" name="Google Shape;424;p38"/>
          <p:cNvCxnSpPr>
            <a:stCxn id="419" idx="3"/>
            <a:endCxn id="415" idx="1"/>
          </p:cNvCxnSpPr>
          <p:nvPr/>
        </p:nvCxnSpPr>
        <p:spPr>
          <a:xfrm>
            <a:off x="1769125" y="1172850"/>
            <a:ext cx="862800" cy="600"/>
          </a:xfrm>
          <a:prstGeom prst="curvedConnector3">
            <a:avLst>
              <a:gd fmla="val 50006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5" name="Google Shape;425;p38"/>
          <p:cNvCxnSpPr>
            <a:stCxn id="415" idx="2"/>
            <a:endCxn id="417" idx="1"/>
          </p:cNvCxnSpPr>
          <p:nvPr/>
        </p:nvCxnSpPr>
        <p:spPr>
          <a:xfrm flipH="1" rot="-5400000">
            <a:off x="3772775" y="1102350"/>
            <a:ext cx="530100" cy="1209900"/>
          </a:xfrm>
          <a:prstGeom prst="curved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6" name="Google Shape;426;p38"/>
          <p:cNvCxnSpPr>
            <a:stCxn id="421" idx="3"/>
            <a:endCxn id="417" idx="1"/>
          </p:cNvCxnSpPr>
          <p:nvPr/>
        </p:nvCxnSpPr>
        <p:spPr>
          <a:xfrm flipH="1" rot="10800000">
            <a:off x="3075800" y="1972400"/>
            <a:ext cx="1566900" cy="920700"/>
          </a:xfrm>
          <a:prstGeom prst="curvedConnector3">
            <a:avLst>
              <a:gd fmla="val 49998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7" name="Google Shape;427;p38"/>
          <p:cNvCxnSpPr>
            <a:stCxn id="417" idx="3"/>
            <a:endCxn id="413" idx="0"/>
          </p:cNvCxnSpPr>
          <p:nvPr/>
        </p:nvCxnSpPr>
        <p:spPr>
          <a:xfrm>
            <a:off x="6575375" y="1972375"/>
            <a:ext cx="1434900" cy="652200"/>
          </a:xfrm>
          <a:prstGeom prst="curved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8" name="Google Shape;428;p38"/>
          <p:cNvSpPr txBox="1"/>
          <p:nvPr/>
        </p:nvSpPr>
        <p:spPr>
          <a:xfrm>
            <a:off x="6661375" y="1853450"/>
            <a:ext cx="1407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highlight>
                  <a:srgbClr val="1C1C5D"/>
                </a:highlight>
                <a:latin typeface="Roboto"/>
                <a:ea typeface="Roboto"/>
                <a:cs typeface="Roboto"/>
                <a:sym typeface="Roboto"/>
              </a:rPr>
              <a:t>? ? ? ? ?</a:t>
            </a:r>
            <a:endParaRPr sz="2300">
              <a:solidFill>
                <a:schemeClr val="dk1"/>
              </a:solidFill>
              <a:highlight>
                <a:srgbClr val="1C1C5D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9"/>
          <p:cNvSpPr txBox="1"/>
          <p:nvPr>
            <p:ph type="title"/>
          </p:nvPr>
        </p:nvSpPr>
        <p:spPr>
          <a:xfrm>
            <a:off x="311700" y="445025"/>
            <a:ext cx="3348000" cy="30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9328"/>
              <a:buFont typeface="Arial"/>
              <a:buNone/>
            </a:pPr>
            <a:r>
              <a:rPr lang="en" sz="3375"/>
              <a:t>How do we quantify </a:t>
            </a:r>
            <a:r>
              <a:rPr i="1" lang="en" sz="3375"/>
              <a:t>scenicness</a:t>
            </a:r>
            <a:r>
              <a:rPr lang="en" sz="3375"/>
              <a:t>?</a:t>
            </a:r>
            <a:endParaRPr sz="3375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5106"/>
              <a:buFont typeface="Arial"/>
              <a:buNone/>
            </a:pPr>
            <a:r>
              <a:t/>
            </a:r>
            <a:endParaRPr sz="28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9812"/>
              <a:buFont typeface="Arial"/>
              <a:buNone/>
            </a:pPr>
            <a:r>
              <a:rPr lang="en" sz="2486"/>
              <a:t>There’s </a:t>
            </a:r>
            <a:r>
              <a:rPr i="1" lang="en" sz="2486"/>
              <a:t>a lot</a:t>
            </a:r>
            <a:r>
              <a:rPr lang="en" sz="2486"/>
              <a:t> of information about every cell</a:t>
            </a:r>
            <a:endParaRPr sz="248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4" name="Google Shape;434;p39"/>
          <p:cNvPicPr preferRelativeResize="0"/>
          <p:nvPr/>
        </p:nvPicPr>
        <p:blipFill rotWithShape="1">
          <a:blip r:embed="rId3">
            <a:alphaModFix/>
          </a:blip>
          <a:srcRect b="22853" l="4609" r="65538" t="13489"/>
          <a:stretch/>
        </p:blipFill>
        <p:spPr>
          <a:xfrm>
            <a:off x="3953325" y="1080075"/>
            <a:ext cx="4760750" cy="311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40"/>
          <p:cNvPicPr preferRelativeResize="0"/>
          <p:nvPr/>
        </p:nvPicPr>
        <p:blipFill rotWithShape="1">
          <a:blip r:embed="rId3">
            <a:alphaModFix/>
          </a:blip>
          <a:srcRect b="0" l="0" r="0" t="-8613"/>
          <a:stretch/>
        </p:blipFill>
        <p:spPr>
          <a:xfrm>
            <a:off x="152400" y="-876300"/>
            <a:ext cx="8670403" cy="586739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0"/>
          <p:cNvSpPr txBox="1"/>
          <p:nvPr>
            <p:ph type="title"/>
          </p:nvPr>
        </p:nvSpPr>
        <p:spPr>
          <a:xfrm>
            <a:off x="5547225" y="445025"/>
            <a:ext cx="3284700" cy="14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38"/>
              <a:t>Additive</a:t>
            </a:r>
            <a:r>
              <a:rPr lang="en" sz="2938"/>
              <a:t> Process for Generating Scenic Values</a:t>
            </a:r>
            <a:endParaRPr sz="2938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920"/>
          </a:p>
        </p:txBody>
      </p:sp>
      <p:sp>
        <p:nvSpPr>
          <p:cNvPr id="441" name="Google Shape;441;p40"/>
          <p:cNvSpPr/>
          <p:nvPr/>
        </p:nvSpPr>
        <p:spPr>
          <a:xfrm>
            <a:off x="1374350" y="4017900"/>
            <a:ext cx="1168800" cy="471900"/>
          </a:xfrm>
          <a:prstGeom prst="rect">
            <a:avLst/>
          </a:prstGeom>
          <a:solidFill>
            <a:srgbClr val="1C1C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CNN Output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2" name="Google Shape;442;p40"/>
          <p:cNvSpPr/>
          <p:nvPr/>
        </p:nvSpPr>
        <p:spPr>
          <a:xfrm>
            <a:off x="393525" y="3712125"/>
            <a:ext cx="1168800" cy="471900"/>
          </a:xfrm>
          <a:prstGeom prst="rect">
            <a:avLst/>
          </a:prstGeom>
          <a:solidFill>
            <a:srgbClr val="1C1C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CNN Output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3" name="Google Shape;443;p40"/>
          <p:cNvSpPr/>
          <p:nvPr/>
        </p:nvSpPr>
        <p:spPr>
          <a:xfrm>
            <a:off x="2390850" y="4317100"/>
            <a:ext cx="1224300" cy="471900"/>
          </a:xfrm>
          <a:prstGeom prst="rect">
            <a:avLst/>
          </a:prstGeom>
          <a:solidFill>
            <a:srgbClr val="1C1C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CNN Output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1"/>
          <p:cNvSpPr txBox="1"/>
          <p:nvPr>
            <p:ph type="title"/>
          </p:nvPr>
        </p:nvSpPr>
        <p:spPr>
          <a:xfrm>
            <a:off x="212525" y="172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Non-Scenic Category Examples</a:t>
            </a:r>
            <a:endParaRPr sz="3020"/>
          </a:p>
        </p:txBody>
      </p:sp>
      <p:pic>
        <p:nvPicPr>
          <p:cNvPr id="449" name="Google Shape;44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401" y="1467513"/>
            <a:ext cx="4419600" cy="71216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1"/>
          <p:cNvSpPr txBox="1"/>
          <p:nvPr/>
        </p:nvSpPr>
        <p:spPr>
          <a:xfrm>
            <a:off x="212525" y="1017725"/>
            <a:ext cx="1570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dump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1" name="Google Shape;451;p41"/>
          <p:cNvSpPr txBox="1"/>
          <p:nvPr/>
        </p:nvSpPr>
        <p:spPr>
          <a:xfrm>
            <a:off x="212525" y="2260675"/>
            <a:ext cx="2162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hospital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2" name="Google Shape;45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481" y="3832819"/>
            <a:ext cx="4419445" cy="71215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1"/>
          <p:cNvSpPr txBox="1"/>
          <p:nvPr/>
        </p:nvSpPr>
        <p:spPr>
          <a:xfrm>
            <a:off x="212525" y="3408650"/>
            <a:ext cx="2162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jail cell</a:t>
            </a:r>
            <a:endParaRPr sz="2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4" name="Google Shape;45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459" y="2696498"/>
            <a:ext cx="4419492" cy="71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5"/>
          <p:cNvGrpSpPr/>
          <p:nvPr/>
        </p:nvGrpSpPr>
        <p:grpSpPr>
          <a:xfrm>
            <a:off x="-81738" y="890850"/>
            <a:ext cx="5993700" cy="3993675"/>
            <a:chOff x="-332813" y="980975"/>
            <a:chExt cx="5993700" cy="3993675"/>
          </a:xfrm>
        </p:grpSpPr>
        <p:pic>
          <p:nvPicPr>
            <p:cNvPr id="72" name="Google Shape;72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35068"/>
              <a:ext cx="5023274" cy="34395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73;p15"/>
            <p:cNvSpPr txBox="1"/>
            <p:nvPr/>
          </p:nvSpPr>
          <p:spPr>
            <a:xfrm>
              <a:off x="-332813" y="980975"/>
              <a:ext cx="59937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u="sng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Google</a:t>
              </a:r>
              <a:r>
                <a:rPr lang="en" sz="2400" u="sng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Maps: </a:t>
              </a:r>
              <a:r>
                <a:rPr i="1" lang="en" sz="2400" u="sng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fastest </a:t>
              </a:r>
              <a:r>
                <a:rPr lang="en" sz="2400" u="sng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&amp; shortest route</a:t>
              </a:r>
              <a:endParaRPr sz="24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4" name="Google Shape;74;p15"/>
          <p:cNvSpPr txBox="1"/>
          <p:nvPr/>
        </p:nvSpPr>
        <p:spPr>
          <a:xfrm>
            <a:off x="5749800" y="2163300"/>
            <a:ext cx="29301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What if you aren’t concerned with the </a:t>
            </a:r>
            <a:r>
              <a:rPr b="1" i="1"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speed &amp; length</a:t>
            </a:r>
            <a:r>
              <a:rPr i="1" lang="en" sz="2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of your route?</a:t>
            </a:r>
            <a:endParaRPr i="1" sz="2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Navigation Systems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42"/>
          <p:cNvPicPr preferRelativeResize="0"/>
          <p:nvPr/>
        </p:nvPicPr>
        <p:blipFill rotWithShape="1">
          <a:blip r:embed="rId3">
            <a:alphaModFix/>
          </a:blip>
          <a:srcRect b="0" l="0" r="0" t="-8613"/>
          <a:stretch/>
        </p:blipFill>
        <p:spPr>
          <a:xfrm>
            <a:off x="152400" y="-876300"/>
            <a:ext cx="8670403" cy="586739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2"/>
          <p:cNvSpPr txBox="1"/>
          <p:nvPr>
            <p:ph type="title"/>
          </p:nvPr>
        </p:nvSpPr>
        <p:spPr>
          <a:xfrm>
            <a:off x="6016800" y="445025"/>
            <a:ext cx="2815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20"/>
              <a:t>Additive</a:t>
            </a:r>
            <a:r>
              <a:rPr lang="en" sz="2820"/>
              <a:t> Process for Generating Scenic Values</a:t>
            </a:r>
            <a:endParaRPr sz="282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2"/>
          <p:cNvSpPr/>
          <p:nvPr/>
        </p:nvSpPr>
        <p:spPr>
          <a:xfrm>
            <a:off x="3615225" y="3628050"/>
            <a:ext cx="5316900" cy="1644000"/>
          </a:xfrm>
          <a:prstGeom prst="rect">
            <a:avLst/>
          </a:prstGeom>
          <a:solidFill>
            <a:srgbClr val="1C1C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2" name="Google Shape;462;p42"/>
          <p:cNvPicPr preferRelativeResize="0"/>
          <p:nvPr/>
        </p:nvPicPr>
        <p:blipFill rotWithShape="1">
          <a:blip r:embed="rId4">
            <a:alphaModFix/>
          </a:blip>
          <a:srcRect b="28759" l="0" r="0" t="0"/>
          <a:stretch/>
        </p:blipFill>
        <p:spPr>
          <a:xfrm>
            <a:off x="3419950" y="3811175"/>
            <a:ext cx="5482251" cy="1366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2"/>
          <p:cNvSpPr txBox="1"/>
          <p:nvPr/>
        </p:nvSpPr>
        <p:spPr>
          <a:xfrm>
            <a:off x="7654000" y="3115575"/>
            <a:ext cx="1168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06666"/>
                </a:solidFill>
                <a:latin typeface="Roboto"/>
                <a:ea typeface="Roboto"/>
                <a:cs typeface="Roboto"/>
                <a:sym typeface="Roboto"/>
              </a:rPr>
              <a:t>Don’t store non-scenic information </a:t>
            </a:r>
            <a:endParaRPr>
              <a:solidFill>
                <a:srgbClr val="E0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4" name="Google Shape;464;p42"/>
          <p:cNvSpPr/>
          <p:nvPr/>
        </p:nvSpPr>
        <p:spPr>
          <a:xfrm>
            <a:off x="8720175" y="3339075"/>
            <a:ext cx="380100" cy="1586075"/>
          </a:xfrm>
          <a:custGeom>
            <a:rect b="b" l="l" r="r" t="t"/>
            <a:pathLst>
              <a:path extrusionOk="0" h="63443" w="15204">
                <a:moveTo>
                  <a:pt x="0" y="0"/>
                </a:moveTo>
                <a:cubicBezTo>
                  <a:pt x="4961" y="3472"/>
                  <a:pt x="10851" y="6964"/>
                  <a:pt x="13100" y="12586"/>
                </a:cubicBezTo>
                <a:cubicBezTo>
                  <a:pt x="17457" y="23480"/>
                  <a:pt x="13880" y="36146"/>
                  <a:pt x="12329" y="47775"/>
                </a:cubicBezTo>
                <a:cubicBezTo>
                  <a:pt x="11538" y="53702"/>
                  <a:pt x="9575" y="63443"/>
                  <a:pt x="3596" y="63443"/>
                </a:cubicBezTo>
              </a:path>
            </a:pathLst>
          </a:custGeom>
          <a:noFill/>
          <a:ln cap="flat" cmpd="sng" w="28575">
            <a:solidFill>
              <a:srgbClr val="E06666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465" name="Google Shape;465;p42"/>
          <p:cNvSpPr/>
          <p:nvPr/>
        </p:nvSpPr>
        <p:spPr>
          <a:xfrm>
            <a:off x="1374350" y="4017900"/>
            <a:ext cx="1168800" cy="471900"/>
          </a:xfrm>
          <a:prstGeom prst="rect">
            <a:avLst/>
          </a:prstGeom>
          <a:solidFill>
            <a:srgbClr val="1C1C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CNN Output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6" name="Google Shape;466;p42"/>
          <p:cNvSpPr/>
          <p:nvPr/>
        </p:nvSpPr>
        <p:spPr>
          <a:xfrm>
            <a:off x="393525" y="3712125"/>
            <a:ext cx="1168800" cy="471900"/>
          </a:xfrm>
          <a:prstGeom prst="rect">
            <a:avLst/>
          </a:prstGeom>
          <a:solidFill>
            <a:srgbClr val="1C1C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CNN Output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7" name="Google Shape;467;p42"/>
          <p:cNvSpPr/>
          <p:nvPr/>
        </p:nvSpPr>
        <p:spPr>
          <a:xfrm>
            <a:off x="2390850" y="4317100"/>
            <a:ext cx="1224300" cy="471900"/>
          </a:xfrm>
          <a:prstGeom prst="rect">
            <a:avLst/>
          </a:prstGeom>
          <a:solidFill>
            <a:srgbClr val="1C1C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CNN Output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3"/>
          <p:cNvSpPr txBox="1"/>
          <p:nvPr>
            <p:ph type="title"/>
          </p:nvPr>
        </p:nvSpPr>
        <p:spPr>
          <a:xfrm>
            <a:off x="311700" y="0"/>
            <a:ext cx="3959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/>
              <a:t>Natural Category</a:t>
            </a:r>
            <a:endParaRPr sz="31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/>
              <a:t>Examples		  </a:t>
            </a:r>
            <a:endParaRPr sz="3120"/>
          </a:p>
        </p:txBody>
      </p:sp>
      <p:pic>
        <p:nvPicPr>
          <p:cNvPr id="473" name="Google Shape;47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239" y="1522176"/>
            <a:ext cx="4021126" cy="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247" y="2484226"/>
            <a:ext cx="4021104" cy="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275" y="3405673"/>
            <a:ext cx="4021076" cy="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238" y="4327115"/>
            <a:ext cx="4021126" cy="647958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3"/>
          <p:cNvSpPr txBox="1"/>
          <p:nvPr/>
        </p:nvSpPr>
        <p:spPr>
          <a:xfrm>
            <a:off x="145375" y="11179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botanical garden</a:t>
            </a:r>
            <a:endParaRPr/>
          </a:p>
        </p:txBody>
      </p:sp>
      <p:sp>
        <p:nvSpPr>
          <p:cNvPr id="478" name="Google Shape;478;p43"/>
          <p:cNvSpPr txBox="1"/>
          <p:nvPr/>
        </p:nvSpPr>
        <p:spPr>
          <a:xfrm>
            <a:off x="145375" y="20972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forest path</a:t>
            </a:r>
            <a:endParaRPr/>
          </a:p>
        </p:txBody>
      </p:sp>
      <p:sp>
        <p:nvSpPr>
          <p:cNvPr id="479" name="Google Shape;479;p43"/>
          <p:cNvSpPr txBox="1"/>
          <p:nvPr/>
        </p:nvSpPr>
        <p:spPr>
          <a:xfrm>
            <a:off x="187325" y="29969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pond</a:t>
            </a:r>
            <a:endParaRPr/>
          </a:p>
        </p:txBody>
      </p:sp>
      <p:sp>
        <p:nvSpPr>
          <p:cNvPr id="480" name="Google Shape;480;p43"/>
          <p:cNvSpPr txBox="1"/>
          <p:nvPr/>
        </p:nvSpPr>
        <p:spPr>
          <a:xfrm>
            <a:off x="145375" y="39428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rainforest</a:t>
            </a:r>
            <a:endParaRPr/>
          </a:p>
        </p:txBody>
      </p:sp>
      <p:sp>
        <p:nvSpPr>
          <p:cNvPr id="481" name="Google Shape;481;p43"/>
          <p:cNvSpPr txBox="1"/>
          <p:nvPr/>
        </p:nvSpPr>
        <p:spPr>
          <a:xfrm>
            <a:off x="4635150" y="0"/>
            <a:ext cx="4377300" cy="1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2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Urban Category</a:t>
            </a:r>
            <a:endParaRPr sz="312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2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Examples</a:t>
            </a:r>
            <a:endParaRPr sz="312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2" name="Google Shape;482;p43"/>
          <p:cNvSpPr txBox="1"/>
          <p:nvPr/>
        </p:nvSpPr>
        <p:spPr>
          <a:xfrm>
            <a:off x="4635150" y="11179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amphitheater</a:t>
            </a:r>
            <a:endParaRPr/>
          </a:p>
        </p:txBody>
      </p:sp>
      <p:sp>
        <p:nvSpPr>
          <p:cNvPr id="483" name="Google Shape;483;p43"/>
          <p:cNvSpPr txBox="1"/>
          <p:nvPr/>
        </p:nvSpPr>
        <p:spPr>
          <a:xfrm>
            <a:off x="4635150" y="39428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skyscraper</a:t>
            </a:r>
            <a:endParaRPr/>
          </a:p>
        </p:txBody>
      </p:sp>
      <p:sp>
        <p:nvSpPr>
          <p:cNvPr id="484" name="Google Shape;484;p43"/>
          <p:cNvSpPr txBox="1"/>
          <p:nvPr/>
        </p:nvSpPr>
        <p:spPr>
          <a:xfrm>
            <a:off x="4635150" y="20972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basilica</a:t>
            </a:r>
            <a:endParaRPr/>
          </a:p>
        </p:txBody>
      </p:sp>
      <p:sp>
        <p:nvSpPr>
          <p:cNvPr id="485" name="Google Shape;485;p43"/>
          <p:cNvSpPr txBox="1"/>
          <p:nvPr/>
        </p:nvSpPr>
        <p:spPr>
          <a:xfrm>
            <a:off x="4635150" y="3020038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plaza</a:t>
            </a:r>
            <a:endParaRPr/>
          </a:p>
        </p:txBody>
      </p:sp>
      <p:pic>
        <p:nvPicPr>
          <p:cNvPr id="486" name="Google Shape;486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19550" y="3405673"/>
            <a:ext cx="4021076" cy="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19541" y="2484225"/>
            <a:ext cx="4021085" cy="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19524" y="1562775"/>
            <a:ext cx="4021139" cy="6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19562" y="4327123"/>
            <a:ext cx="4021076" cy="6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Accounting for our User’s Preferences</a:t>
            </a:r>
            <a:endParaRPr/>
          </a:p>
        </p:txBody>
      </p:sp>
      <p:sp>
        <p:nvSpPr>
          <p:cNvPr id="495" name="Google Shape;495;p44"/>
          <p:cNvSpPr txBox="1"/>
          <p:nvPr/>
        </p:nvSpPr>
        <p:spPr>
          <a:xfrm>
            <a:off x="903950" y="898825"/>
            <a:ext cx="3879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6" name="Google Shape;496;p44"/>
          <p:cNvSpPr txBox="1"/>
          <p:nvPr/>
        </p:nvSpPr>
        <p:spPr>
          <a:xfrm>
            <a:off x="725850" y="898825"/>
            <a:ext cx="2884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i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scenery preference</a:t>
            </a:r>
            <a:endParaRPr i="1"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i="1"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# of stops</a:t>
            </a:r>
            <a:endParaRPr i="1"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7" name="Google Shape;497;p44"/>
          <p:cNvPicPr preferRelativeResize="0"/>
          <p:nvPr/>
        </p:nvPicPr>
        <p:blipFill rotWithShape="1">
          <a:blip r:embed="rId3">
            <a:alphaModFix/>
          </a:blip>
          <a:srcRect b="34309" l="2931" r="43183" t="50260"/>
          <a:stretch/>
        </p:blipFill>
        <p:spPr>
          <a:xfrm>
            <a:off x="1361332" y="1815448"/>
            <a:ext cx="4037470" cy="400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8" name="Google Shape;498;p44"/>
          <p:cNvSpPr txBox="1"/>
          <p:nvPr/>
        </p:nvSpPr>
        <p:spPr>
          <a:xfrm>
            <a:off x="0" y="1726588"/>
            <a:ext cx="325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category sums: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9" name="Google Shape;499;p44"/>
          <p:cNvSpPr txBox="1"/>
          <p:nvPr/>
        </p:nvSpPr>
        <p:spPr>
          <a:xfrm>
            <a:off x="540300" y="3792650"/>
            <a:ext cx="3255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natural scenic value: 	0.97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urban scenic value:	0.0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0" name="Google Shape;500;p44"/>
          <p:cNvSpPr txBox="1"/>
          <p:nvPr/>
        </p:nvSpPr>
        <p:spPr>
          <a:xfrm>
            <a:off x="-83900" y="2842675"/>
            <a:ext cx="514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manually tagged categories as urban, natural, or nonscenic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1" name="Google Shape;501;p44"/>
          <p:cNvSpPr/>
          <p:nvPr/>
        </p:nvSpPr>
        <p:spPr>
          <a:xfrm>
            <a:off x="1372625" y="2241100"/>
            <a:ext cx="96950" cy="655675"/>
          </a:xfrm>
          <a:custGeom>
            <a:rect b="b" l="l" r="r" t="t"/>
            <a:pathLst>
              <a:path extrusionOk="0" h="26227" w="3878">
                <a:moveTo>
                  <a:pt x="2069" y="0"/>
                </a:moveTo>
                <a:cubicBezTo>
                  <a:pt x="-3402" y="6845"/>
                  <a:pt x="3878" y="17464"/>
                  <a:pt x="3878" y="26227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502" name="Google Shape;502;p44"/>
          <p:cNvSpPr/>
          <p:nvPr/>
        </p:nvSpPr>
        <p:spPr>
          <a:xfrm>
            <a:off x="1469575" y="3244350"/>
            <a:ext cx="87675" cy="604800"/>
          </a:xfrm>
          <a:custGeom>
            <a:rect b="b" l="l" r="r" t="t"/>
            <a:pathLst>
              <a:path extrusionOk="0" h="24192" w="3507">
                <a:moveTo>
                  <a:pt x="1809" y="0"/>
                </a:moveTo>
                <a:cubicBezTo>
                  <a:pt x="2952" y="8005"/>
                  <a:pt x="5718" y="18474"/>
                  <a:pt x="0" y="24192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pic>
        <p:nvPicPr>
          <p:cNvPr id="503" name="Google Shape;503;p44"/>
          <p:cNvPicPr preferRelativeResize="0"/>
          <p:nvPr/>
        </p:nvPicPr>
        <p:blipFill rotWithShape="1">
          <a:blip r:embed="rId4">
            <a:alphaModFix/>
          </a:blip>
          <a:srcRect b="13442" l="13742" r="14609" t="15205"/>
          <a:stretch/>
        </p:blipFill>
        <p:spPr>
          <a:xfrm>
            <a:off x="5064289" y="958849"/>
            <a:ext cx="3924036" cy="4032599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4"/>
          <p:cNvSpPr/>
          <p:nvPr/>
        </p:nvSpPr>
        <p:spPr>
          <a:xfrm>
            <a:off x="1332339" y="4414700"/>
            <a:ext cx="355925" cy="370550"/>
          </a:xfrm>
          <a:custGeom>
            <a:rect b="b" l="l" r="r" t="t"/>
            <a:pathLst>
              <a:path extrusionOk="0" h="14822" w="14237">
                <a:moveTo>
                  <a:pt x="3332" y="0"/>
                </a:moveTo>
                <a:cubicBezTo>
                  <a:pt x="1944" y="4165"/>
                  <a:pt x="-1870" y="9899"/>
                  <a:pt x="1234" y="13003"/>
                </a:cubicBezTo>
                <a:cubicBezTo>
                  <a:pt x="4313" y="16082"/>
                  <a:pt x="9882" y="14262"/>
                  <a:pt x="14237" y="14262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505" name="Google Shape;505;p44"/>
          <p:cNvSpPr txBox="1"/>
          <p:nvPr/>
        </p:nvSpPr>
        <p:spPr>
          <a:xfrm>
            <a:off x="1599450" y="4591250"/>
            <a:ext cx="113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sort cells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Scenic Value Heat Maps</a:t>
            </a:r>
            <a:endParaRPr/>
          </a:p>
        </p:txBody>
      </p:sp>
      <p:sp>
        <p:nvSpPr>
          <p:cNvPr id="511" name="Google Shape;511;p45"/>
          <p:cNvSpPr txBox="1"/>
          <p:nvPr>
            <p:ph idx="1" type="body"/>
          </p:nvPr>
        </p:nvSpPr>
        <p:spPr>
          <a:xfrm>
            <a:off x="311700" y="1152475"/>
            <a:ext cx="8520600" cy="5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Natural Scenic Values</a:t>
            </a:r>
            <a:endParaRPr/>
          </a:p>
        </p:txBody>
      </p:sp>
      <p:sp>
        <p:nvSpPr>
          <p:cNvPr id="512" name="Google Shape;512;p45"/>
          <p:cNvSpPr txBox="1"/>
          <p:nvPr>
            <p:ph idx="1" type="body"/>
          </p:nvPr>
        </p:nvSpPr>
        <p:spPr>
          <a:xfrm>
            <a:off x="4571988" y="1152475"/>
            <a:ext cx="2646900" cy="8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Urban Scenic Values</a:t>
            </a:r>
            <a:endParaRPr/>
          </a:p>
        </p:txBody>
      </p:sp>
      <p:sp>
        <p:nvSpPr>
          <p:cNvPr id="513" name="Google Shape;513;p45"/>
          <p:cNvSpPr txBox="1"/>
          <p:nvPr/>
        </p:nvSpPr>
        <p:spPr>
          <a:xfrm>
            <a:off x="2615225" y="4702050"/>
            <a:ext cx="385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(note, maps use different shading scales)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4" name="Google Shape;514;p45"/>
          <p:cNvPicPr preferRelativeResize="0"/>
          <p:nvPr/>
        </p:nvPicPr>
        <p:blipFill rotWithShape="1">
          <a:blip r:embed="rId3">
            <a:alphaModFix/>
          </a:blip>
          <a:srcRect b="4453" l="8405" r="7539" t="2375"/>
          <a:stretch/>
        </p:blipFill>
        <p:spPr>
          <a:xfrm>
            <a:off x="347050" y="1842625"/>
            <a:ext cx="3852600" cy="217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5"/>
          <p:cNvPicPr preferRelativeResize="0"/>
          <p:nvPr/>
        </p:nvPicPr>
        <p:blipFill rotWithShape="1">
          <a:blip r:embed="rId4">
            <a:alphaModFix/>
          </a:blip>
          <a:srcRect b="4466" l="8405" r="7539" t="3257"/>
          <a:stretch/>
        </p:blipFill>
        <p:spPr>
          <a:xfrm>
            <a:off x="4730950" y="1852988"/>
            <a:ext cx="3852600" cy="2152024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5"/>
          <p:cNvSpPr/>
          <p:nvPr/>
        </p:nvSpPr>
        <p:spPr>
          <a:xfrm>
            <a:off x="2736900" y="2212575"/>
            <a:ext cx="346200" cy="220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45"/>
          <p:cNvSpPr/>
          <p:nvPr/>
        </p:nvSpPr>
        <p:spPr>
          <a:xfrm>
            <a:off x="5028500" y="2042575"/>
            <a:ext cx="346200" cy="2202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6"/>
          <p:cNvSpPr txBox="1"/>
          <p:nvPr/>
        </p:nvSpPr>
        <p:spPr>
          <a:xfrm>
            <a:off x="580250" y="606163"/>
            <a:ext cx="202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list of places to visit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lat/long pairs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3" name="Google Shape;523;p46"/>
          <p:cNvSpPr txBox="1"/>
          <p:nvPr/>
        </p:nvSpPr>
        <p:spPr>
          <a:xfrm>
            <a:off x="6243988" y="511450"/>
            <a:ext cx="202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Google Roads API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Snap to road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24" name="Google Shape;524;p46"/>
          <p:cNvGrpSpPr/>
          <p:nvPr/>
        </p:nvGrpSpPr>
        <p:grpSpPr>
          <a:xfrm>
            <a:off x="6326653" y="1191229"/>
            <a:ext cx="2029550" cy="3200105"/>
            <a:chOff x="2982437" y="1876849"/>
            <a:chExt cx="1427350" cy="2223376"/>
          </a:xfrm>
        </p:grpSpPr>
        <p:grpSp>
          <p:nvGrpSpPr>
            <p:cNvPr id="525" name="Google Shape;525;p46"/>
            <p:cNvGrpSpPr/>
            <p:nvPr/>
          </p:nvGrpSpPr>
          <p:grpSpPr>
            <a:xfrm>
              <a:off x="2982437" y="1876849"/>
              <a:ext cx="1427350" cy="2223376"/>
              <a:chOff x="736025" y="2627774"/>
              <a:chExt cx="1427350" cy="2223376"/>
            </a:xfrm>
          </p:grpSpPr>
          <p:grpSp>
            <p:nvGrpSpPr>
              <p:cNvPr id="526" name="Google Shape;526;p46"/>
              <p:cNvGrpSpPr/>
              <p:nvPr/>
            </p:nvGrpSpPr>
            <p:grpSpPr>
              <a:xfrm>
                <a:off x="736025" y="2627774"/>
                <a:ext cx="1427350" cy="2223376"/>
                <a:chOff x="736025" y="2627774"/>
                <a:chExt cx="1427350" cy="2223376"/>
              </a:xfrm>
            </p:grpSpPr>
            <p:pic>
              <p:nvPicPr>
                <p:cNvPr id="527" name="Google Shape;527;p46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22899" l="6915" r="63286" t="16567"/>
                <a:stretch/>
              </p:blipFill>
              <p:spPr>
                <a:xfrm>
                  <a:off x="736025" y="2627774"/>
                  <a:ext cx="1427350" cy="22233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28" name="Google Shape;528;p46"/>
                <p:cNvSpPr/>
                <p:nvPr/>
              </p:nvSpPr>
              <p:spPr>
                <a:xfrm>
                  <a:off x="1616975" y="3568750"/>
                  <a:ext cx="490500" cy="747000"/>
                </a:xfrm>
                <a:prstGeom prst="ellipse">
                  <a:avLst/>
                </a:prstGeom>
                <a:solidFill>
                  <a:srgbClr val="6FA8D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29" name="Google Shape;529;p46"/>
              <p:cNvSpPr/>
              <p:nvPr/>
            </p:nvSpPr>
            <p:spPr>
              <a:xfrm>
                <a:off x="1761925" y="4316138"/>
                <a:ext cx="178500" cy="169500"/>
              </a:xfrm>
              <a:prstGeom prst="ellipse">
                <a:avLst/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" name="Google Shape;530;p46"/>
              <p:cNvSpPr/>
              <p:nvPr/>
            </p:nvSpPr>
            <p:spPr>
              <a:xfrm>
                <a:off x="1940425" y="3007713"/>
                <a:ext cx="178500" cy="169500"/>
              </a:xfrm>
              <a:prstGeom prst="ellipse">
                <a:avLst/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" name="Google Shape;531;p46"/>
              <p:cNvSpPr/>
              <p:nvPr/>
            </p:nvSpPr>
            <p:spPr>
              <a:xfrm>
                <a:off x="813174" y="3910432"/>
                <a:ext cx="178500" cy="169500"/>
              </a:xfrm>
              <a:prstGeom prst="ellipse">
                <a:avLst/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532" name="Google Shape;532;p46"/>
            <p:cNvCxnSpPr/>
            <p:nvPr/>
          </p:nvCxnSpPr>
          <p:spPr>
            <a:xfrm flipH="1">
              <a:off x="4170125" y="2364425"/>
              <a:ext cx="89100" cy="2787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33" name="Google Shape;533;p46"/>
            <p:cNvCxnSpPr>
              <a:stCxn id="531" idx="6"/>
            </p:cNvCxnSpPr>
            <p:nvPr/>
          </p:nvCxnSpPr>
          <p:spPr>
            <a:xfrm flipH="1" rot="10800000">
              <a:off x="3238087" y="3177657"/>
              <a:ext cx="247200" cy="666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534" name="Google Shape;534;p46"/>
            <p:cNvCxnSpPr>
              <a:stCxn id="529" idx="3"/>
            </p:cNvCxnSpPr>
            <p:nvPr/>
          </p:nvCxnSpPr>
          <p:spPr>
            <a:xfrm flipH="1">
              <a:off x="3835578" y="3709890"/>
              <a:ext cx="198900" cy="930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535" name="Google Shape;535;p46"/>
          <p:cNvGrpSpPr/>
          <p:nvPr/>
        </p:nvGrpSpPr>
        <p:grpSpPr>
          <a:xfrm>
            <a:off x="633190" y="1191221"/>
            <a:ext cx="2092781" cy="3200105"/>
            <a:chOff x="556990" y="1724621"/>
            <a:chExt cx="2092781" cy="3200105"/>
          </a:xfrm>
        </p:grpSpPr>
        <p:grpSp>
          <p:nvGrpSpPr>
            <p:cNvPr id="536" name="Google Shape;536;p46"/>
            <p:cNvGrpSpPr/>
            <p:nvPr/>
          </p:nvGrpSpPr>
          <p:grpSpPr>
            <a:xfrm>
              <a:off x="556990" y="1724621"/>
              <a:ext cx="2092781" cy="3200105"/>
              <a:chOff x="736025" y="2627774"/>
              <a:chExt cx="1427350" cy="2223376"/>
            </a:xfrm>
          </p:grpSpPr>
          <p:grpSp>
            <p:nvGrpSpPr>
              <p:cNvPr id="537" name="Google Shape;537;p46"/>
              <p:cNvGrpSpPr/>
              <p:nvPr/>
            </p:nvGrpSpPr>
            <p:grpSpPr>
              <a:xfrm>
                <a:off x="736025" y="2627774"/>
                <a:ext cx="1427350" cy="2223376"/>
                <a:chOff x="736025" y="2627774"/>
                <a:chExt cx="1427350" cy="2223376"/>
              </a:xfrm>
            </p:grpSpPr>
            <p:pic>
              <p:nvPicPr>
                <p:cNvPr id="538" name="Google Shape;538;p46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22899" l="6915" r="63286" t="16567"/>
                <a:stretch/>
              </p:blipFill>
              <p:spPr>
                <a:xfrm>
                  <a:off x="736025" y="2627774"/>
                  <a:ext cx="1427350" cy="22233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39" name="Google Shape;539;p46"/>
                <p:cNvSpPr/>
                <p:nvPr/>
              </p:nvSpPr>
              <p:spPr>
                <a:xfrm>
                  <a:off x="1616975" y="3568750"/>
                  <a:ext cx="490500" cy="747000"/>
                </a:xfrm>
                <a:prstGeom prst="ellipse">
                  <a:avLst/>
                </a:prstGeom>
                <a:solidFill>
                  <a:srgbClr val="6FA8D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40" name="Google Shape;540;p46"/>
              <p:cNvSpPr/>
              <p:nvPr/>
            </p:nvSpPr>
            <p:spPr>
              <a:xfrm>
                <a:off x="1761925" y="4316138"/>
                <a:ext cx="178500" cy="169500"/>
              </a:xfrm>
              <a:prstGeom prst="ellipse">
                <a:avLst/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" name="Google Shape;541;p46"/>
              <p:cNvSpPr/>
              <p:nvPr/>
            </p:nvSpPr>
            <p:spPr>
              <a:xfrm>
                <a:off x="1940425" y="3007713"/>
                <a:ext cx="178500" cy="169500"/>
              </a:xfrm>
              <a:prstGeom prst="ellipse">
                <a:avLst/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" name="Google Shape;542;p46"/>
              <p:cNvSpPr/>
              <p:nvPr/>
            </p:nvSpPr>
            <p:spPr>
              <a:xfrm>
                <a:off x="788002" y="3910441"/>
                <a:ext cx="178500" cy="169500"/>
              </a:xfrm>
              <a:prstGeom prst="ellipse">
                <a:avLst/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43" name="Google Shape;543;p46"/>
            <p:cNvSpPr/>
            <p:nvPr/>
          </p:nvSpPr>
          <p:spPr>
            <a:xfrm>
              <a:off x="670425" y="3802897"/>
              <a:ext cx="352566" cy="368496"/>
            </a:xfrm>
            <a:prstGeom prst="irregularSeal2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4" name="Google Shape;544;p46"/>
          <p:cNvGrpSpPr/>
          <p:nvPr/>
        </p:nvGrpSpPr>
        <p:grpSpPr>
          <a:xfrm>
            <a:off x="3479915" y="1191221"/>
            <a:ext cx="2092781" cy="3200105"/>
            <a:chOff x="556990" y="1724621"/>
            <a:chExt cx="2092781" cy="3200105"/>
          </a:xfrm>
        </p:grpSpPr>
        <p:grpSp>
          <p:nvGrpSpPr>
            <p:cNvPr id="545" name="Google Shape;545;p46"/>
            <p:cNvGrpSpPr/>
            <p:nvPr/>
          </p:nvGrpSpPr>
          <p:grpSpPr>
            <a:xfrm>
              <a:off x="556990" y="1724621"/>
              <a:ext cx="2092781" cy="3200105"/>
              <a:chOff x="736025" y="2627774"/>
              <a:chExt cx="1427350" cy="2223376"/>
            </a:xfrm>
          </p:grpSpPr>
          <p:grpSp>
            <p:nvGrpSpPr>
              <p:cNvPr id="546" name="Google Shape;546;p46"/>
              <p:cNvGrpSpPr/>
              <p:nvPr/>
            </p:nvGrpSpPr>
            <p:grpSpPr>
              <a:xfrm>
                <a:off x="736025" y="2627774"/>
                <a:ext cx="1427350" cy="2223376"/>
                <a:chOff x="736025" y="2627774"/>
                <a:chExt cx="1427350" cy="2223376"/>
              </a:xfrm>
            </p:grpSpPr>
            <p:pic>
              <p:nvPicPr>
                <p:cNvPr id="547" name="Google Shape;547;p46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22899" l="6915" r="63286" t="16567"/>
                <a:stretch/>
              </p:blipFill>
              <p:spPr>
                <a:xfrm>
                  <a:off x="736025" y="2627774"/>
                  <a:ext cx="1427350" cy="22233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48" name="Google Shape;548;p46"/>
                <p:cNvSpPr/>
                <p:nvPr/>
              </p:nvSpPr>
              <p:spPr>
                <a:xfrm>
                  <a:off x="1616975" y="3568750"/>
                  <a:ext cx="490500" cy="747000"/>
                </a:xfrm>
                <a:prstGeom prst="ellipse">
                  <a:avLst/>
                </a:prstGeom>
                <a:solidFill>
                  <a:srgbClr val="6FA8D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49" name="Google Shape;549;p46"/>
              <p:cNvSpPr/>
              <p:nvPr/>
            </p:nvSpPr>
            <p:spPr>
              <a:xfrm>
                <a:off x="1772974" y="4315755"/>
                <a:ext cx="178500" cy="169500"/>
              </a:xfrm>
              <a:prstGeom prst="ellipse">
                <a:avLst/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" name="Google Shape;550;p46"/>
              <p:cNvSpPr/>
              <p:nvPr/>
            </p:nvSpPr>
            <p:spPr>
              <a:xfrm>
                <a:off x="1940425" y="3007713"/>
                <a:ext cx="178500" cy="169500"/>
              </a:xfrm>
              <a:prstGeom prst="ellipse">
                <a:avLst/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" name="Google Shape;551;p46"/>
              <p:cNvSpPr/>
              <p:nvPr/>
            </p:nvSpPr>
            <p:spPr>
              <a:xfrm>
                <a:off x="788002" y="3963383"/>
                <a:ext cx="178500" cy="169500"/>
              </a:xfrm>
              <a:prstGeom prst="ellipse">
                <a:avLst/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52" name="Google Shape;552;p46"/>
            <p:cNvSpPr/>
            <p:nvPr/>
          </p:nvSpPr>
          <p:spPr>
            <a:xfrm>
              <a:off x="690950" y="3861822"/>
              <a:ext cx="352566" cy="368496"/>
            </a:xfrm>
            <a:prstGeom prst="irregularSeal2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53" name="Google Shape;553;p46"/>
          <p:cNvCxnSpPr>
            <a:stCxn id="549" idx="3"/>
          </p:cNvCxnSpPr>
          <p:nvPr/>
        </p:nvCxnSpPr>
        <p:spPr>
          <a:xfrm flipH="1">
            <a:off x="4719417" y="3828967"/>
            <a:ext cx="319200" cy="108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4" name="Google Shape;554;p46"/>
          <p:cNvSpPr/>
          <p:nvPr/>
        </p:nvSpPr>
        <p:spPr>
          <a:xfrm>
            <a:off x="3325950" y="2935275"/>
            <a:ext cx="793500" cy="9402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55" name="Google Shape;555;p46"/>
          <p:cNvCxnSpPr>
            <a:stCxn id="550" idx="3"/>
          </p:cNvCxnSpPr>
          <p:nvPr/>
        </p:nvCxnSpPr>
        <p:spPr>
          <a:xfrm flipH="1">
            <a:off x="5160833" y="1946301"/>
            <a:ext cx="123300" cy="302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6" name="Google Shape;556;p46"/>
          <p:cNvCxnSpPr>
            <a:stCxn id="551" idx="4"/>
          </p:cNvCxnSpPr>
          <p:nvPr/>
        </p:nvCxnSpPr>
        <p:spPr>
          <a:xfrm>
            <a:off x="3686981" y="3357525"/>
            <a:ext cx="106800" cy="420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7" name="Google Shape;557;p46"/>
          <p:cNvSpPr/>
          <p:nvPr/>
        </p:nvSpPr>
        <p:spPr>
          <a:xfrm>
            <a:off x="6507575" y="3221122"/>
            <a:ext cx="352566" cy="368496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7"/>
          <p:cNvSpPr txBox="1"/>
          <p:nvPr/>
        </p:nvSpPr>
        <p:spPr>
          <a:xfrm>
            <a:off x="4530638" y="598313"/>
            <a:ext cx="2029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Google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Directions API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3" name="Google Shape;563;p47"/>
          <p:cNvSpPr txBox="1"/>
          <p:nvPr/>
        </p:nvSpPr>
        <p:spPr>
          <a:xfrm>
            <a:off x="6919450" y="598325"/>
            <a:ext cx="194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Google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Maps Embed API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64" name="Google Shape;564;p47"/>
          <p:cNvGrpSpPr/>
          <p:nvPr/>
        </p:nvGrpSpPr>
        <p:grpSpPr>
          <a:xfrm>
            <a:off x="4620935" y="1252541"/>
            <a:ext cx="1947620" cy="2869489"/>
            <a:chOff x="6168537" y="2356349"/>
            <a:chExt cx="1427350" cy="2223376"/>
          </a:xfrm>
        </p:grpSpPr>
        <p:grpSp>
          <p:nvGrpSpPr>
            <p:cNvPr id="565" name="Google Shape;565;p47"/>
            <p:cNvGrpSpPr/>
            <p:nvPr/>
          </p:nvGrpSpPr>
          <p:grpSpPr>
            <a:xfrm>
              <a:off x="6168537" y="2356349"/>
              <a:ext cx="1427350" cy="2223376"/>
              <a:chOff x="736025" y="2627774"/>
              <a:chExt cx="1427350" cy="2223376"/>
            </a:xfrm>
          </p:grpSpPr>
          <p:grpSp>
            <p:nvGrpSpPr>
              <p:cNvPr id="566" name="Google Shape;566;p47"/>
              <p:cNvGrpSpPr/>
              <p:nvPr/>
            </p:nvGrpSpPr>
            <p:grpSpPr>
              <a:xfrm>
                <a:off x="736025" y="2627774"/>
                <a:ext cx="1427350" cy="2223376"/>
                <a:chOff x="736025" y="2627774"/>
                <a:chExt cx="1427350" cy="2223376"/>
              </a:xfrm>
            </p:grpSpPr>
            <p:pic>
              <p:nvPicPr>
                <p:cNvPr id="567" name="Google Shape;567;p4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22899" l="6915" r="63286" t="16567"/>
                <a:stretch/>
              </p:blipFill>
              <p:spPr>
                <a:xfrm>
                  <a:off x="736025" y="2627774"/>
                  <a:ext cx="1427350" cy="22233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68" name="Google Shape;568;p47"/>
                <p:cNvSpPr/>
                <p:nvPr/>
              </p:nvSpPr>
              <p:spPr>
                <a:xfrm>
                  <a:off x="1616975" y="3568750"/>
                  <a:ext cx="490500" cy="747000"/>
                </a:xfrm>
                <a:prstGeom prst="ellipse">
                  <a:avLst/>
                </a:prstGeom>
                <a:solidFill>
                  <a:srgbClr val="6FA8D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69" name="Google Shape;569;p47"/>
              <p:cNvSpPr/>
              <p:nvPr/>
            </p:nvSpPr>
            <p:spPr>
              <a:xfrm>
                <a:off x="1438475" y="4391938"/>
                <a:ext cx="178500" cy="169500"/>
              </a:xfrm>
              <a:prstGeom prst="ellipse">
                <a:avLst/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47"/>
              <p:cNvSpPr/>
              <p:nvPr/>
            </p:nvSpPr>
            <p:spPr>
              <a:xfrm>
                <a:off x="1817775" y="3308788"/>
                <a:ext cx="178500" cy="169500"/>
              </a:xfrm>
              <a:prstGeom prst="ellipse">
                <a:avLst/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47"/>
              <p:cNvSpPr/>
              <p:nvPr/>
            </p:nvSpPr>
            <p:spPr>
              <a:xfrm>
                <a:off x="1185785" y="3621400"/>
                <a:ext cx="178500" cy="169500"/>
              </a:xfrm>
              <a:prstGeom prst="ellipse">
                <a:avLst/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72" name="Google Shape;572;p47"/>
            <p:cNvSpPr/>
            <p:nvPr/>
          </p:nvSpPr>
          <p:spPr>
            <a:xfrm>
              <a:off x="7201893" y="3955400"/>
              <a:ext cx="198900" cy="327000"/>
            </a:xfrm>
            <a:prstGeom prst="ellipse">
              <a:avLst/>
            </a:prstGeom>
            <a:solidFill>
              <a:srgbClr val="6FA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3" name="Google Shape;573;p47"/>
          <p:cNvSpPr/>
          <p:nvPr/>
        </p:nvSpPr>
        <p:spPr>
          <a:xfrm>
            <a:off x="5357675" y="2011400"/>
            <a:ext cx="762114" cy="1575220"/>
          </a:xfrm>
          <a:custGeom>
            <a:rect b="b" l="l" r="r" t="t"/>
            <a:pathLst>
              <a:path extrusionOk="0" h="50403" w="25425">
                <a:moveTo>
                  <a:pt x="10705" y="50403"/>
                </a:moveTo>
                <a:lnTo>
                  <a:pt x="0" y="20072"/>
                </a:lnTo>
                <a:lnTo>
                  <a:pt x="7137" y="0"/>
                </a:lnTo>
                <a:lnTo>
                  <a:pt x="25425" y="7582"/>
                </a:ln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74" name="Google Shape;574;p47"/>
          <p:cNvSpPr/>
          <p:nvPr/>
        </p:nvSpPr>
        <p:spPr>
          <a:xfrm>
            <a:off x="2993925" y="2400913"/>
            <a:ext cx="869700" cy="57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5" name="Google Shape;575;p47"/>
          <p:cNvGrpSpPr/>
          <p:nvPr/>
        </p:nvGrpSpPr>
        <p:grpSpPr>
          <a:xfrm>
            <a:off x="593810" y="1252514"/>
            <a:ext cx="1947620" cy="2869489"/>
            <a:chOff x="6168537" y="2356349"/>
            <a:chExt cx="1427350" cy="2223376"/>
          </a:xfrm>
        </p:grpSpPr>
        <p:grpSp>
          <p:nvGrpSpPr>
            <p:cNvPr id="576" name="Google Shape;576;p47"/>
            <p:cNvGrpSpPr/>
            <p:nvPr/>
          </p:nvGrpSpPr>
          <p:grpSpPr>
            <a:xfrm>
              <a:off x="6168537" y="2356349"/>
              <a:ext cx="1427350" cy="2223376"/>
              <a:chOff x="736025" y="2627774"/>
              <a:chExt cx="1427350" cy="2223376"/>
            </a:xfrm>
          </p:grpSpPr>
          <p:grpSp>
            <p:nvGrpSpPr>
              <p:cNvPr id="577" name="Google Shape;577;p47"/>
              <p:cNvGrpSpPr/>
              <p:nvPr/>
            </p:nvGrpSpPr>
            <p:grpSpPr>
              <a:xfrm>
                <a:off x="736025" y="2627774"/>
                <a:ext cx="1427350" cy="2223376"/>
                <a:chOff x="736025" y="2627774"/>
                <a:chExt cx="1427350" cy="2223376"/>
              </a:xfrm>
            </p:grpSpPr>
            <p:pic>
              <p:nvPicPr>
                <p:cNvPr id="578" name="Google Shape;578;p4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22899" l="6915" r="63286" t="16567"/>
                <a:stretch/>
              </p:blipFill>
              <p:spPr>
                <a:xfrm>
                  <a:off x="736025" y="2627774"/>
                  <a:ext cx="1427350" cy="22233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79" name="Google Shape;579;p47"/>
                <p:cNvSpPr/>
                <p:nvPr/>
              </p:nvSpPr>
              <p:spPr>
                <a:xfrm>
                  <a:off x="1616975" y="3568750"/>
                  <a:ext cx="490500" cy="747000"/>
                </a:xfrm>
                <a:prstGeom prst="ellipse">
                  <a:avLst/>
                </a:prstGeom>
                <a:solidFill>
                  <a:srgbClr val="6FA8D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80" name="Google Shape;580;p47"/>
              <p:cNvSpPr/>
              <p:nvPr/>
            </p:nvSpPr>
            <p:spPr>
              <a:xfrm>
                <a:off x="1438475" y="4391938"/>
                <a:ext cx="178500" cy="169500"/>
              </a:xfrm>
              <a:prstGeom prst="ellipse">
                <a:avLst/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" name="Google Shape;581;p47"/>
              <p:cNvSpPr/>
              <p:nvPr/>
            </p:nvSpPr>
            <p:spPr>
              <a:xfrm>
                <a:off x="1817775" y="3308788"/>
                <a:ext cx="178500" cy="169500"/>
              </a:xfrm>
              <a:prstGeom prst="ellipse">
                <a:avLst/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" name="Google Shape;582;p47"/>
              <p:cNvSpPr/>
              <p:nvPr/>
            </p:nvSpPr>
            <p:spPr>
              <a:xfrm>
                <a:off x="1185785" y="3621400"/>
                <a:ext cx="178500" cy="169500"/>
              </a:xfrm>
              <a:prstGeom prst="ellipse">
                <a:avLst/>
              </a:prstGeom>
              <a:solidFill>
                <a:srgbClr val="FF00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83" name="Google Shape;583;p47"/>
            <p:cNvSpPr/>
            <p:nvPr/>
          </p:nvSpPr>
          <p:spPr>
            <a:xfrm>
              <a:off x="7201893" y="3955400"/>
              <a:ext cx="198900" cy="327000"/>
            </a:xfrm>
            <a:prstGeom prst="ellipse">
              <a:avLst/>
            </a:prstGeom>
            <a:solidFill>
              <a:srgbClr val="6FA8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4" name="Google Shape;584;p47"/>
          <p:cNvSpPr/>
          <p:nvPr/>
        </p:nvSpPr>
        <p:spPr>
          <a:xfrm>
            <a:off x="7513150" y="2457713"/>
            <a:ext cx="869700" cy="57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55" y="531213"/>
            <a:ext cx="7989894" cy="4081076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48"/>
          <p:cNvSpPr txBox="1"/>
          <p:nvPr/>
        </p:nvSpPr>
        <p:spPr>
          <a:xfrm>
            <a:off x="452750" y="131025"/>
            <a:ext cx="240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Google Maps Embed API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1752" y="152984"/>
            <a:ext cx="2874651" cy="4837524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 for User</a:t>
            </a:r>
            <a:endParaRPr/>
          </a:p>
        </p:txBody>
      </p:sp>
      <p:sp>
        <p:nvSpPr>
          <p:cNvPr id="597" name="Google Shape;597;p49"/>
          <p:cNvSpPr txBox="1"/>
          <p:nvPr>
            <p:ph idx="1" type="body"/>
          </p:nvPr>
        </p:nvSpPr>
        <p:spPr>
          <a:xfrm>
            <a:off x="182475" y="1160550"/>
            <a:ext cx="469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Locations in order of route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Display three images the CNN was most confident about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List other categories that CNN has less confidence about</a:t>
            </a:r>
            <a:endParaRPr sz="25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  <p:pic>
        <p:nvPicPr>
          <p:cNvPr id="603" name="Google Shape;603;p50" title="Scenify Dem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8200" y="1017725"/>
            <a:ext cx="5447600" cy="408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the future…</a:t>
            </a:r>
            <a:endParaRPr/>
          </a:p>
        </p:txBody>
      </p:sp>
      <p:sp>
        <p:nvSpPr>
          <p:cNvPr id="609" name="Google Shape;609;p51"/>
          <p:cNvSpPr txBox="1"/>
          <p:nvPr>
            <p:ph idx="1" type="body"/>
          </p:nvPr>
        </p:nvSpPr>
        <p:spPr>
          <a:xfrm>
            <a:off x="464100" y="1152475"/>
            <a:ext cx="826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★"/>
            </a:pPr>
            <a:r>
              <a:rPr lang="en" sz="2500"/>
              <a:t>Add descriptions of the route</a:t>
            </a:r>
            <a:endParaRPr sz="2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★"/>
            </a:pPr>
            <a:r>
              <a:rPr lang="en" sz="2500"/>
              <a:t>Give simultaneous recommendation on user’s input</a:t>
            </a:r>
            <a:endParaRPr sz="2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★"/>
            </a:pPr>
            <a:r>
              <a:rPr lang="en" sz="2500"/>
              <a:t>Improve the calculation of the scenic values</a:t>
            </a:r>
            <a:endParaRPr sz="2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★"/>
            </a:pPr>
            <a:r>
              <a:rPr lang="en" sz="2500"/>
              <a:t>Train our own CNN</a:t>
            </a:r>
            <a:endParaRPr sz="2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★"/>
            </a:pPr>
            <a:r>
              <a:rPr lang="en" sz="2500"/>
              <a:t>Generate the route with our own traversal algo!</a:t>
            </a:r>
            <a:endParaRPr sz="2500"/>
          </a:p>
          <a:p>
            <a:pPr indent="-3873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★"/>
            </a:pPr>
            <a:r>
              <a:rPr lang="en" sz="2500"/>
              <a:t>…</a:t>
            </a:r>
            <a:endParaRPr sz="2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/>
        </p:nvSpPr>
        <p:spPr>
          <a:xfrm>
            <a:off x="2343225" y="1564300"/>
            <a:ext cx="370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Stories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b="12209" l="5845" r="5455" t="12472"/>
          <a:stretch/>
        </p:blipFill>
        <p:spPr>
          <a:xfrm>
            <a:off x="175275" y="1234075"/>
            <a:ext cx="8832927" cy="358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1C5D"/>
        </a:soli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2"/>
          <p:cNvSpPr txBox="1"/>
          <p:nvPr>
            <p:ph type="title"/>
          </p:nvPr>
        </p:nvSpPr>
        <p:spPr>
          <a:xfrm>
            <a:off x="311700" y="-370250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615" name="Google Shape;615;p52"/>
          <p:cNvSpPr txBox="1"/>
          <p:nvPr/>
        </p:nvSpPr>
        <p:spPr>
          <a:xfrm>
            <a:off x="7043975" y="2883725"/>
            <a:ext cx="1932600" cy="2154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Scenic Route</a:t>
            </a:r>
            <a:endParaRPr sz="2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6" name="Google Shape;616;p52"/>
          <p:cNvPicPr preferRelativeResize="0"/>
          <p:nvPr/>
        </p:nvPicPr>
        <p:blipFill rotWithShape="1">
          <a:blip r:embed="rId3">
            <a:alphaModFix/>
          </a:blip>
          <a:srcRect b="21172" l="28419" r="27601" t="25576"/>
          <a:stretch/>
        </p:blipFill>
        <p:spPr>
          <a:xfrm>
            <a:off x="7175287" y="3849344"/>
            <a:ext cx="1669949" cy="106828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52"/>
          <p:cNvSpPr txBox="1"/>
          <p:nvPr/>
        </p:nvSpPr>
        <p:spPr>
          <a:xfrm>
            <a:off x="2632038" y="1593250"/>
            <a:ext cx="1601700" cy="5388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Run CNN</a:t>
            </a:r>
            <a:endParaRPr sz="2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18" name="Google Shape;618;p52"/>
          <p:cNvGrpSpPr/>
          <p:nvPr/>
        </p:nvGrpSpPr>
        <p:grpSpPr>
          <a:xfrm>
            <a:off x="4642788" y="1861775"/>
            <a:ext cx="1932600" cy="1600800"/>
            <a:chOff x="5915600" y="533750"/>
            <a:chExt cx="1932600" cy="1600800"/>
          </a:xfrm>
        </p:grpSpPr>
        <p:sp>
          <p:nvSpPr>
            <p:cNvPr id="619" name="Google Shape;619;p52"/>
            <p:cNvSpPr txBox="1"/>
            <p:nvPr/>
          </p:nvSpPr>
          <p:spPr>
            <a:xfrm>
              <a:off x="5915600" y="533750"/>
              <a:ext cx="1932600" cy="1600800"/>
            </a:xfrm>
            <a:prstGeom prst="rect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CNN Output</a:t>
              </a:r>
              <a:endParaRPr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620" name="Google Shape;620;p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23196" y="1054000"/>
              <a:ext cx="1517400" cy="953794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621" name="Google Shape;621;p52"/>
          <p:cNvSpPr txBox="1"/>
          <p:nvPr/>
        </p:nvSpPr>
        <p:spPr>
          <a:xfrm>
            <a:off x="167438" y="1593250"/>
            <a:ext cx="1601700" cy="5388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     </a:t>
            </a:r>
            <a:endParaRPr sz="2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2" name="Google Shape;62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588" y="1725249"/>
            <a:ext cx="905400" cy="274813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52"/>
          <p:cNvSpPr txBox="1"/>
          <p:nvPr/>
        </p:nvSpPr>
        <p:spPr>
          <a:xfrm>
            <a:off x="1474113" y="2782500"/>
            <a:ext cx="1601700" cy="16008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Database </a:t>
            </a:r>
            <a:endParaRPr sz="2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4" name="Google Shape;624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0455" y="3298873"/>
            <a:ext cx="789005" cy="866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5" name="Google Shape;625;p52"/>
          <p:cNvCxnSpPr>
            <a:stCxn id="621" idx="3"/>
            <a:endCxn id="617" idx="1"/>
          </p:cNvCxnSpPr>
          <p:nvPr/>
        </p:nvCxnSpPr>
        <p:spPr>
          <a:xfrm>
            <a:off x="1769138" y="1862650"/>
            <a:ext cx="862800" cy="600"/>
          </a:xfrm>
          <a:prstGeom prst="curvedConnector3">
            <a:avLst>
              <a:gd fmla="val 50006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6" name="Google Shape;626;p52"/>
          <p:cNvCxnSpPr>
            <a:stCxn id="617" idx="2"/>
            <a:endCxn id="619" idx="1"/>
          </p:cNvCxnSpPr>
          <p:nvPr/>
        </p:nvCxnSpPr>
        <p:spPr>
          <a:xfrm flipH="1" rot="-5400000">
            <a:off x="3772788" y="1792150"/>
            <a:ext cx="530100" cy="1209900"/>
          </a:xfrm>
          <a:prstGeom prst="curved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7" name="Google Shape;627;p52"/>
          <p:cNvCxnSpPr>
            <a:stCxn id="623" idx="3"/>
            <a:endCxn id="619" idx="1"/>
          </p:cNvCxnSpPr>
          <p:nvPr/>
        </p:nvCxnSpPr>
        <p:spPr>
          <a:xfrm flipH="1" rot="10800000">
            <a:off x="3075813" y="2662200"/>
            <a:ext cx="1566900" cy="920700"/>
          </a:xfrm>
          <a:prstGeom prst="curvedConnector3">
            <a:avLst>
              <a:gd fmla="val 50002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8" name="Google Shape;628;p52"/>
          <p:cNvCxnSpPr>
            <a:stCxn id="619" idx="3"/>
            <a:endCxn id="615" idx="0"/>
          </p:cNvCxnSpPr>
          <p:nvPr/>
        </p:nvCxnSpPr>
        <p:spPr>
          <a:xfrm>
            <a:off x="6575388" y="2662175"/>
            <a:ext cx="1434900" cy="221700"/>
          </a:xfrm>
          <a:prstGeom prst="curved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215600" y="41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features does our product have?</a:t>
            </a:r>
            <a:endParaRPr/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311700" y="1067725"/>
            <a:ext cx="7637400" cy="39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500"/>
              <a:buAutoNum type="arabicPeriod"/>
            </a:pPr>
            <a:r>
              <a:rPr lang="en" sz="2500"/>
              <a:t>Optimize the </a:t>
            </a:r>
            <a:r>
              <a:rPr i="1" lang="en" sz="2500"/>
              <a:t>scenery </a:t>
            </a:r>
            <a:r>
              <a:rPr lang="en" sz="2500"/>
              <a:t>of a </a:t>
            </a:r>
            <a:r>
              <a:rPr lang="en" sz="2500"/>
              <a:t>walking route instead of it’s </a:t>
            </a:r>
            <a:r>
              <a:rPr i="1" lang="en" sz="2500"/>
              <a:t>length </a:t>
            </a:r>
            <a:r>
              <a:rPr lang="en" sz="2500"/>
              <a:t>or </a:t>
            </a:r>
            <a:r>
              <a:rPr i="1" lang="en" sz="2500"/>
              <a:t>speed</a:t>
            </a:r>
            <a:endParaRPr i="1" sz="2500"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2500"/>
          </a:p>
          <a:p>
            <a:pPr indent="-3873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500"/>
              <a:buAutoNum type="arabicPeriod"/>
            </a:pPr>
            <a:r>
              <a:rPr lang="en" sz="2500"/>
              <a:t>User can choose between </a:t>
            </a:r>
            <a:r>
              <a:rPr i="1" lang="en" sz="2500"/>
              <a:t>natural</a:t>
            </a:r>
            <a:r>
              <a:rPr lang="en" sz="2500"/>
              <a:t> and </a:t>
            </a:r>
            <a:r>
              <a:rPr i="1" lang="en" sz="2500"/>
              <a:t>urban</a:t>
            </a:r>
            <a:r>
              <a:rPr lang="en" sz="2500"/>
              <a:t> scenery</a:t>
            </a:r>
            <a:endParaRPr sz="2500"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-3873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SzPts val="2500"/>
              <a:buAutoNum type="arabicPeriod"/>
            </a:pPr>
            <a:r>
              <a:rPr lang="en" sz="2500"/>
              <a:t>User can indicate maximum number of </a:t>
            </a:r>
            <a:r>
              <a:rPr i="1" lang="en" sz="2500"/>
              <a:t>stops</a:t>
            </a:r>
            <a:endParaRPr i="1" sz="2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29950" y="378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implement these features?</a:t>
            </a:r>
            <a:endParaRPr/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29950" y="1092150"/>
            <a:ext cx="8187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Data Source</a:t>
            </a:r>
            <a:r>
              <a:rPr lang="en"/>
              <a:t>:           ’s geotagged images</a:t>
            </a:r>
            <a:endParaRPr i="1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Data Analysis</a:t>
            </a:r>
            <a:r>
              <a:rPr lang="en"/>
              <a:t>: Place categorization using machine learning</a:t>
            </a:r>
            <a:endParaRPr i="1"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7450" y="1253525"/>
            <a:ext cx="623250" cy="1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250" y="2362923"/>
            <a:ext cx="7655998" cy="248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Similar Past Project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Roboto"/>
              <a:buChar char="●"/>
            </a:pPr>
            <a:r>
              <a:rPr i="1" lang="en">
                <a:latin typeface="Roboto"/>
                <a:ea typeface="Roboto"/>
                <a:cs typeface="Roboto"/>
                <a:sym typeface="Roboto"/>
              </a:rPr>
              <a:t>No more Autobahn! Scenic Route Generation Using Googles Street View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(2016)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spcBef>
                <a:spcPts val="1200"/>
              </a:spcBef>
              <a:spcAft>
                <a:spcPts val="0"/>
              </a:spcAft>
              <a:buSzPts val="2000"/>
              <a:buFont typeface="Roboto"/>
              <a:buChar char="○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Initial </a:t>
            </a:r>
            <a:r>
              <a:rPr lang="en" sz="2000">
                <a:latin typeface="Roboto"/>
                <a:ea typeface="Roboto"/>
                <a:cs typeface="Roboto"/>
                <a:sym typeface="Roboto"/>
              </a:rPr>
              <a:t>groundwork</a:t>
            </a:r>
            <a:r>
              <a:rPr lang="en" sz="2000">
                <a:latin typeface="Roboto"/>
                <a:ea typeface="Roboto"/>
                <a:cs typeface="Roboto"/>
                <a:sym typeface="Roboto"/>
              </a:rPr>
              <a:t> for our project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spcBef>
                <a:spcPts val="1200"/>
              </a:spcBef>
              <a:spcAft>
                <a:spcPts val="0"/>
              </a:spcAft>
              <a:buSzPts val="2000"/>
              <a:buFont typeface="Roboto"/>
              <a:buChar char="○"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Provided framework of neural network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311700" y="4416650"/>
            <a:ext cx="7912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Runge, N., Samsonov, P., Degraen, D., &amp; Schöning, J. (2016). No more Autobahn! Scenic Route Generation Using Googles Street View. </a:t>
            </a:r>
            <a:r>
              <a:rPr i="1" lang="en" sz="1000">
                <a:solidFill>
                  <a:schemeClr val="dk1"/>
                </a:solidFill>
              </a:rPr>
              <a:t>Proceedings of the 21st International Conference on Intelligent User Interfaces</a:t>
            </a:r>
            <a:r>
              <a:rPr lang="en" sz="1000">
                <a:solidFill>
                  <a:schemeClr val="dk1"/>
                </a:solidFill>
              </a:rPr>
              <a:t>. https://doi.org/10.1145/2856767.2856804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 made this project our own</a:t>
            </a:r>
            <a:endParaRPr/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311700" y="1067475"/>
            <a:ext cx="6094800" cy="360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Flickr vs. Google Street View Images</a:t>
            </a:r>
            <a:endParaRPr sz="2200"/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Flickr photos are dependent on user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Walk</a:t>
            </a:r>
            <a:r>
              <a:rPr lang="en" sz="2200"/>
              <a:t>ing paths instead of </a:t>
            </a:r>
            <a:r>
              <a:rPr lang="en" sz="2200"/>
              <a:t>Driving</a:t>
            </a:r>
            <a:endParaRPr sz="22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725" y="3652775"/>
            <a:ext cx="2726850" cy="8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6512" y="1131850"/>
            <a:ext cx="1243276" cy="124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/>
          <p:nvPr/>
        </p:nvSpPr>
        <p:spPr>
          <a:xfrm>
            <a:off x="6796700" y="2675988"/>
            <a:ext cx="462900" cy="675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 made this project our own</a:t>
            </a:r>
            <a:endParaRPr/>
          </a:p>
        </p:txBody>
      </p:sp>
      <p:sp>
        <p:nvSpPr>
          <p:cNvPr id="118" name="Google Shape;118;p21"/>
          <p:cNvSpPr txBox="1"/>
          <p:nvPr>
            <p:ph idx="1" type="body"/>
          </p:nvPr>
        </p:nvSpPr>
        <p:spPr>
          <a:xfrm>
            <a:off x="311700" y="3554075"/>
            <a:ext cx="7935300" cy="19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Flickr        </a:t>
            </a:r>
            <a:r>
              <a:rPr lang="en" sz="5500"/>
              <a:t>Additional information about photos</a:t>
            </a:r>
            <a:endParaRPr sz="5500"/>
          </a:p>
          <a:p>
            <a:pPr indent="-368300" lvl="1" marL="914400" rtl="0" algn="l">
              <a:spcBef>
                <a:spcPts val="1200"/>
              </a:spcBef>
              <a:spcAft>
                <a:spcPts val="0"/>
              </a:spcAft>
              <a:buSzPct val="100000"/>
              <a:buChar char="○"/>
            </a:pPr>
            <a:r>
              <a:rPr lang="en" sz="5500"/>
              <a:t>Popularity via views and comments</a:t>
            </a:r>
            <a:endParaRPr sz="55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5500"/>
              <a:t>Density of images in a specified area</a:t>
            </a:r>
            <a:endParaRPr sz="5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19" name="Google Shape;119;p21"/>
          <p:cNvSpPr/>
          <p:nvPr/>
        </p:nvSpPr>
        <p:spPr>
          <a:xfrm>
            <a:off x="1201425" y="3741900"/>
            <a:ext cx="325500" cy="162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225" y="1519425"/>
            <a:ext cx="3441500" cy="17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8713" y="2038825"/>
            <a:ext cx="1854925" cy="13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3700" y="1404438"/>
            <a:ext cx="1671234" cy="125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0950" y="2571750"/>
            <a:ext cx="1854925" cy="1182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3073" y="1404449"/>
            <a:ext cx="1290450" cy="102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/>
        </p:nvSpPr>
        <p:spPr>
          <a:xfrm>
            <a:off x="909575" y="1037725"/>
            <a:ext cx="2452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Google Street View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5125" y="831750"/>
            <a:ext cx="1521225" cy="46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151266"/>
      </a:lt1>
      <a:dk2>
        <a:srgbClr val="FFFEFE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