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Default Extension="vml" ContentType="application/vnd.openxmlformats-officedocument.vmlDrawing"/>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Override PartName="/ppt/slides/slide85.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90.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Default Extension="emf" ContentType="image/x-emf"/>
  <Override PartName="/ppt/slides/slide86.xml" ContentType="application/vnd.openxmlformats-officedocument.presentationml.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slides/slide24.xml" ContentType="application/vnd.openxmlformats-officedocument.presentationml.slide+xml"/>
  <Default Extension="bin" ContentType="application/vnd.openxmlformats-officedocument.presentationml.printerSettings"/>
  <Override PartName="/ppt/slides/slide33.xml" ContentType="application/vnd.openxmlformats-officedocument.presentationml.slide+xml"/>
  <Override PartName="/ppt/comments/comment1.xml" ContentType="application/vnd.openxmlformats-officedocument.presentationml.comments+xml"/>
  <Override PartName="/ppt/slides/slide5.xml" ContentType="application/vnd.openxmlformats-officedocument.presentationml.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slides/slide52.xml" ContentType="application/vnd.openxmlformats-officedocument.presentationml.slide+xml"/>
  <Override PartName="/ppt/slideLayouts/slideLayout11.xml" ContentType="application/vnd.openxmlformats-officedocument.presentationml.slideLayout+xml"/>
  <Override PartName="/ppt/slides/slide62.xml" ContentType="application/vnd.openxmlformats-officedocument.presentationml.slide+xml"/>
  <Override PartName="/docProps/app.xml" ContentType="application/vnd.openxmlformats-officedocument.extended-properties+xml"/>
  <Override PartName="/ppt/slides/slide39.xml" ContentType="application/vnd.openxmlformats-officedocument.presentationml.slide+xml"/>
  <Override PartName="/ppt/slides/slide81.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ppt/slides/slide91.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notesSlides/notesSlide4.xml" ContentType="application/vnd.openxmlformats-officedocument.presentationml.notesSlide+xml"/>
  <Override PartName="/ppt/slides/slide77.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Layouts/slideLayout1.xml" ContentType="application/vnd.openxmlformats-officedocument.presentationml.slideLayout+xml"/>
  <Override PartName="/ppt/slides/slide104.xml" ContentType="application/vnd.openxmlformats-officedocument.presentationml.slide+xml"/>
  <Override PartName="/ppt/notesSlides/notesSlide9.xml" ContentType="application/vnd.openxmlformats-officedocument.presentationml.notesSlide+xml"/>
  <Override PartName="/ppt/notesSlides/notesSlide13.xml" ContentType="application/vnd.openxmlformats-officedocument.presentationml.notesSlide+xml"/>
  <Default Extension="gif" ContentType="image/gif"/>
  <Override PartName="/ppt/slides/slide15.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Default Extension="docx" ContentType="application/vnd.openxmlformats-officedocument.wordprocessingml.document"/>
  <Override PartName="/ppt/slides/slide44.xml" ContentType="application/vnd.openxmlformats-officedocument.presentationml.slide+xml"/>
  <Override PartName="/ppt/slides/slide53.xml" ContentType="application/vnd.openxmlformats-officedocument.presentationml.slide+xml"/>
  <Override PartName="/ppt/slideLayouts/slideLayout12.xml" ContentType="application/vnd.openxmlformats-officedocument.presentationml.slideLayout+xml"/>
  <Override PartName="/ppt/slides/slide63.xml" ContentType="application/vnd.openxmlformats-officedocument.presentationml.slide+xml"/>
  <Override PartName="/ppt/slides/slide72.xml" ContentType="application/vnd.openxmlformats-officedocument.presentationml.slide+xml"/>
  <Override PartName="/ppt/slides/slide82.xml" ContentType="application/vnd.openxmlformats-officedocument.presentationml.slide+xml"/>
  <Override PartName="/ppt/slides/slide92.xml" ContentType="application/vnd.openxmlformats-officedocument.presentationml.slide+xml"/>
  <Override PartName="/ppt/slides/slide59.xml" ContentType="application/vnd.openxmlformats-officedocument.presentationml.slide+xml"/>
  <Override PartName="/ppt/slides/slide100.xml" ContentType="application/vnd.openxmlformats-officedocument.presentationml.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slides/slide88.xml" ContentType="application/vnd.openxmlformats-officedocument.presentationml.slide+xml"/>
  <Override PartName="/ppt/slides/slide20.xml" ContentType="application/vnd.openxmlformats-officedocument.presentationml.slide+xml"/>
  <Override PartName="/ppt/slides/slide97.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slides/slide105.xml" ContentType="application/vnd.openxmlformats-officedocument.presentationml.slide+xml"/>
  <Override PartName="/ppt/notesSlides/notesSlide14.xml" ContentType="application/vnd.openxmlformats-officedocument.presentationml.notesSlide+xml"/>
  <Override PartName="/ppt/slides/slide16.xml" ContentType="application/vnd.openxmlformats-officedocument.presentationml.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slides/slide35.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slides/slide45.xml" ContentType="application/vnd.openxmlformats-officedocument.presentationml.slide+xml"/>
  <Override PartName="/ppt/slides/slide54.xml" ContentType="application/vnd.openxmlformats-officedocument.presentationml.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slides/slide73.xml" ContentType="application/vnd.openxmlformats-officedocument.presentationml.slide+xml"/>
  <Override PartName="/ppt/presentation.xml" ContentType="application/vnd.openxmlformats-officedocument.presentationml.presentation.main+xml"/>
  <Override PartName="/ppt/slides/slide83.xml" ContentType="application/vnd.openxmlformats-officedocument.presentationml.slide+xml"/>
  <Default Extension="tiff" ContentType="image/tiff"/>
  <Override PartName="/ppt/slides/slide93.xml" ContentType="application/vnd.openxmlformats-officedocument.presentationml.slide+xml"/>
  <Override PartName="/ppt/slides/slide101.xml" ContentType="application/vnd.openxmlformats-officedocument.presentationml.slide+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98.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6.xml" ContentType="application/vnd.openxmlformats-officedocument.presentationml.slide+xml"/>
  <Override PartName="/ppt/slides/slide55.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notesSlides/notesSlide7.xml" ContentType="application/vnd.openxmlformats-officedocument.presentationml.notesSlide+xml"/>
  <Override PartName="/ppt/slides/slide12.xml" ContentType="application/vnd.openxmlformats-officedocument.presentationml.slide+xml"/>
  <Override PartName="/ppt/slides/slide22.xml" ContentType="application/vnd.openxmlformats-officedocument.presentationml.slide+xml"/>
  <Override PartName="/ppt/slides/slide99.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2" r:id="rId1"/>
  </p:sldMasterIdLst>
  <p:notesMasterIdLst>
    <p:notesMasterId r:id="rId107"/>
  </p:notesMasterIdLst>
  <p:sldIdLst>
    <p:sldId id="256" r:id="rId2"/>
    <p:sldId id="401" r:id="rId3"/>
    <p:sldId id="402" r:id="rId4"/>
    <p:sldId id="403" r:id="rId5"/>
    <p:sldId id="404" r:id="rId6"/>
    <p:sldId id="405" r:id="rId7"/>
    <p:sldId id="406" r:id="rId8"/>
    <p:sldId id="407" r:id="rId9"/>
    <p:sldId id="408" r:id="rId10"/>
    <p:sldId id="409" r:id="rId11"/>
    <p:sldId id="410" r:id="rId12"/>
    <p:sldId id="411" r:id="rId13"/>
    <p:sldId id="412" r:id="rId14"/>
    <p:sldId id="413" r:id="rId15"/>
    <p:sldId id="335" r:id="rId16"/>
    <p:sldId id="336" r:id="rId17"/>
    <p:sldId id="337" r:id="rId18"/>
    <p:sldId id="338" r:id="rId19"/>
    <p:sldId id="339" r:id="rId20"/>
    <p:sldId id="340" r:id="rId21"/>
    <p:sldId id="341" r:id="rId22"/>
    <p:sldId id="342" r:id="rId23"/>
    <p:sldId id="343" r:id="rId24"/>
    <p:sldId id="344" r:id="rId25"/>
    <p:sldId id="423" r:id="rId26"/>
    <p:sldId id="439" r:id="rId27"/>
    <p:sldId id="422" r:id="rId28"/>
    <p:sldId id="346" r:id="rId29"/>
    <p:sldId id="347" r:id="rId30"/>
    <p:sldId id="348" r:id="rId31"/>
    <p:sldId id="349" r:id="rId32"/>
    <p:sldId id="350" r:id="rId33"/>
    <p:sldId id="447" r:id="rId34"/>
    <p:sldId id="424" r:id="rId35"/>
    <p:sldId id="276" r:id="rId36"/>
    <p:sldId id="277" r:id="rId37"/>
    <p:sldId id="278" r:id="rId38"/>
    <p:sldId id="280" r:id="rId39"/>
    <p:sldId id="279" r:id="rId40"/>
    <p:sldId id="281" r:id="rId41"/>
    <p:sldId id="426" r:id="rId42"/>
    <p:sldId id="433" r:id="rId43"/>
    <p:sldId id="434" r:id="rId44"/>
    <p:sldId id="435" r:id="rId45"/>
    <p:sldId id="427" r:id="rId46"/>
    <p:sldId id="268" r:id="rId47"/>
    <p:sldId id="331" r:id="rId48"/>
    <p:sldId id="333" r:id="rId49"/>
    <p:sldId id="332" r:id="rId50"/>
    <p:sldId id="428" r:id="rId51"/>
    <p:sldId id="282" r:id="rId52"/>
    <p:sldId id="283" r:id="rId53"/>
    <p:sldId id="284" r:id="rId54"/>
    <p:sldId id="334" r:id="rId55"/>
    <p:sldId id="287" r:id="rId56"/>
    <p:sldId id="429" r:id="rId57"/>
    <p:sldId id="436" r:id="rId58"/>
    <p:sldId id="437" r:id="rId59"/>
    <p:sldId id="438" r:id="rId60"/>
    <p:sldId id="430" r:id="rId61"/>
    <p:sldId id="381" r:id="rId62"/>
    <p:sldId id="382" r:id="rId63"/>
    <p:sldId id="383" r:id="rId64"/>
    <p:sldId id="384" r:id="rId65"/>
    <p:sldId id="442" r:id="rId66"/>
    <p:sldId id="443" r:id="rId67"/>
    <p:sldId id="444" r:id="rId68"/>
    <p:sldId id="445" r:id="rId69"/>
    <p:sldId id="431" r:id="rId70"/>
    <p:sldId id="389" r:id="rId71"/>
    <p:sldId id="390" r:id="rId72"/>
    <p:sldId id="391" r:id="rId73"/>
    <p:sldId id="446" r:id="rId74"/>
    <p:sldId id="432" r:id="rId75"/>
    <p:sldId id="375" r:id="rId76"/>
    <p:sldId id="376" r:id="rId77"/>
    <p:sldId id="378" r:id="rId78"/>
    <p:sldId id="440" r:id="rId79"/>
    <p:sldId id="414" r:id="rId80"/>
    <p:sldId id="415" r:id="rId81"/>
    <p:sldId id="416" r:id="rId82"/>
    <p:sldId id="417" r:id="rId83"/>
    <p:sldId id="418" r:id="rId84"/>
    <p:sldId id="419" r:id="rId85"/>
    <p:sldId id="420" r:id="rId86"/>
    <p:sldId id="421" r:id="rId87"/>
    <p:sldId id="368" r:id="rId88"/>
    <p:sldId id="354" r:id="rId89"/>
    <p:sldId id="355" r:id="rId90"/>
    <p:sldId id="356" r:id="rId91"/>
    <p:sldId id="357" r:id="rId92"/>
    <p:sldId id="358" r:id="rId93"/>
    <p:sldId id="359" r:id="rId94"/>
    <p:sldId id="360" r:id="rId95"/>
    <p:sldId id="361" r:id="rId96"/>
    <p:sldId id="362" r:id="rId97"/>
    <p:sldId id="363" r:id="rId98"/>
    <p:sldId id="364" r:id="rId99"/>
    <p:sldId id="367" r:id="rId100"/>
    <p:sldId id="395" r:id="rId101"/>
    <p:sldId id="396" r:id="rId102"/>
    <p:sldId id="448" r:id="rId103"/>
    <p:sldId id="398" r:id="rId104"/>
    <p:sldId id="399" r:id="rId105"/>
    <p:sldId id="393" r:id="rId10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Information Technology Services" initials="ITS"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8803C"/>
    <a:srgbClr val="EBEBEB"/>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591" autoAdjust="0"/>
    <p:restoredTop sz="94643" autoAdjust="0"/>
  </p:normalViewPr>
  <p:slideViewPr>
    <p:cSldViewPr snapToObjects="1">
      <p:cViewPr varScale="1">
        <p:scale>
          <a:sx n="147" d="100"/>
          <a:sy n="147" d="100"/>
        </p:scale>
        <p:origin x="-43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printerSettings" Target="printerSettings/printerSettings1.bin"/><Relationship Id="rId109"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presProps" Target="presProp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viewProps" Target="viewProps.xml"/><Relationship Id="rId112" Type="http://schemas.openxmlformats.org/officeDocument/2006/relationships/theme" Target="theme/theme1.xml"/><Relationship Id="rId11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1-02-28T22:20:22.593" idx="2">
    <p:pos x="4660" y="2016"/>
    <p:text>Need test data</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6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2F4693-DAA6-424B-B239-F1F3801066F6}" type="datetimeFigureOut">
              <a:rPr lang="en-US" smtClean="0"/>
              <a:pPr/>
              <a:t>3/5/11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0E7BB9-EA06-2747-B064-D372B51ED1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177293-9DCF-214F-BC22-EA399B9E1437}" type="slidenum">
              <a:rPr lang="en-US" smtClean="0"/>
              <a:pPr/>
              <a:t>16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this is even faster than</a:t>
            </a:r>
            <a:r>
              <a:rPr lang="en-US" baseline="0" dirty="0" smtClean="0"/>
              <a:t> our other two methods—we’re comparing very few points together at most, and we’re only doing that if we can meet several other conditions that require five or so comparisons. Specifically, what we want to compare are letters that have the same number of positive (black-bounding) and negative (white-bounding) curves in the same spatial relations based on their ordinal: the curve on the far right has nothing to its right, and only one above because the curve on the far left is within its vertical tolerance. The one positive curve has no spatial relationships.</a:t>
            </a:r>
            <a:endParaRPr lang="en-US" dirty="0"/>
          </a:p>
        </p:txBody>
      </p:sp>
      <p:sp>
        <p:nvSpPr>
          <p:cNvPr id="4" name="Slide Number Placeholder 3"/>
          <p:cNvSpPr>
            <a:spLocks noGrp="1"/>
          </p:cNvSpPr>
          <p:nvPr>
            <p:ph type="sldNum" sz="quarter" idx="10"/>
          </p:nvPr>
        </p:nvSpPr>
        <p:spPr/>
        <p:txBody>
          <a:bodyPr/>
          <a:lstStyle/>
          <a:p>
            <a:fld id="{439E1079-66CC-4866-909A-0F95984011BF}" type="slidenum">
              <a:rPr lang="en-US" smtClean="0"/>
              <a:pPr/>
              <a:t>66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a:t>
            </a:r>
            <a:r>
              <a:rPr lang="en-US" baseline="0" dirty="0" smtClean="0"/>
              <a:t> see, we can have various degrees of fuzziness—we can try the lower levels if we’re dealing with, say, unfamiliar and unusual fonts.</a:t>
            </a:r>
            <a:endParaRPr lang="en-US" dirty="0"/>
          </a:p>
        </p:txBody>
      </p:sp>
      <p:sp>
        <p:nvSpPr>
          <p:cNvPr id="4" name="Slide Number Placeholder 3"/>
          <p:cNvSpPr>
            <a:spLocks noGrp="1"/>
          </p:cNvSpPr>
          <p:nvPr>
            <p:ph type="sldNum" sz="quarter" idx="10"/>
          </p:nvPr>
        </p:nvSpPr>
        <p:spPr/>
        <p:txBody>
          <a:bodyPr/>
          <a:lstStyle/>
          <a:p>
            <a:fld id="{439E1079-66CC-4866-909A-0F95984011BF}" type="slidenum">
              <a:rPr lang="en-US" smtClean="0"/>
              <a:pPr/>
              <a:t>68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of choosing</a:t>
            </a:r>
            <a:r>
              <a:rPr lang="en-US" baseline="0" dirty="0" smtClean="0"/>
              <a:t> the best match, we choose the best </a:t>
            </a:r>
            <a:r>
              <a:rPr lang="en-US" i="1" baseline="0" dirty="0" smtClean="0"/>
              <a:t>k </a:t>
            </a:r>
            <a:r>
              <a:rPr lang="en-US" i="0" baseline="0" dirty="0" smtClean="0"/>
              <a:t>matches. Since we’re using multiple fonts in our library, we expect to get multiple matches with same letter, especially as our feature extraction methods become less exact.</a:t>
            </a:r>
            <a:endParaRPr lang="en-US" dirty="0"/>
          </a:p>
        </p:txBody>
      </p:sp>
      <p:sp>
        <p:nvSpPr>
          <p:cNvPr id="4" name="Slide Number Placeholder 3"/>
          <p:cNvSpPr>
            <a:spLocks noGrp="1"/>
          </p:cNvSpPr>
          <p:nvPr>
            <p:ph type="sldNum" sz="quarter" idx="10"/>
          </p:nvPr>
        </p:nvSpPr>
        <p:spPr/>
        <p:txBody>
          <a:bodyPr/>
          <a:lstStyle/>
          <a:p>
            <a:fld id="{439E1079-66CC-4866-909A-0F95984011BF}" type="slidenum">
              <a:rPr lang="en-US" smtClean="0"/>
              <a:pPr/>
              <a:t>70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then take these </a:t>
            </a:r>
            <a:r>
              <a:rPr lang="en-US" i="1" dirty="0" smtClean="0"/>
              <a:t>k</a:t>
            </a:r>
            <a:r>
              <a:rPr lang="en-US" i="0" dirty="0" smtClean="0"/>
              <a:t> matches</a:t>
            </a:r>
            <a:r>
              <a:rPr lang="en-US" i="0" baseline="0" dirty="0" smtClean="0"/>
              <a:t> and have them vote, and whoever has the most votes wins. </a:t>
            </a:r>
            <a:endParaRPr lang="en-US" dirty="0"/>
          </a:p>
        </p:txBody>
      </p:sp>
      <p:sp>
        <p:nvSpPr>
          <p:cNvPr id="4" name="Slide Number Placeholder 3"/>
          <p:cNvSpPr>
            <a:spLocks noGrp="1"/>
          </p:cNvSpPr>
          <p:nvPr>
            <p:ph type="sldNum" sz="quarter" idx="10"/>
          </p:nvPr>
        </p:nvSpPr>
        <p:spPr/>
        <p:txBody>
          <a:bodyPr/>
          <a:lstStyle/>
          <a:p>
            <a:fld id="{439E1079-66CC-4866-909A-0F95984011BF}" type="slidenum">
              <a:rPr lang="en-US" smtClean="0"/>
              <a:pPr/>
              <a:t>71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We’ve additionally added in some weighting to make the closer results worth more, as we found that some characters will simply match most anything, with low similarity, using some feature extractors, making them very common on the lower end. We also don’t determine a result immediately, we pass the vote data onto the Linguist for </a:t>
            </a:r>
            <a:r>
              <a:rPr lang="en-US" i="0" baseline="0" smtClean="0"/>
              <a:t>further evaluation.</a:t>
            </a:r>
            <a:endParaRPr lang="en-US" dirty="0"/>
          </a:p>
        </p:txBody>
      </p:sp>
      <p:sp>
        <p:nvSpPr>
          <p:cNvPr id="4" name="Slide Number Placeholder 3"/>
          <p:cNvSpPr>
            <a:spLocks noGrp="1"/>
          </p:cNvSpPr>
          <p:nvPr>
            <p:ph type="sldNum" sz="quarter" idx="10"/>
          </p:nvPr>
        </p:nvSpPr>
        <p:spPr/>
        <p:txBody>
          <a:bodyPr/>
          <a:lstStyle/>
          <a:p>
            <a:fld id="{439E1079-66CC-4866-909A-0F95984011BF}" type="slidenum">
              <a:rPr lang="en-US" smtClean="0"/>
              <a:pPr/>
              <a:t>72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to</a:t>
            </a:r>
            <a:r>
              <a:rPr lang="en-US" baseline="0" dirty="0" smtClean="0"/>
              <a:t> wrap up, our solution to the OCR problem was to develop a modular sequence of components for each sub-task.</a:t>
            </a:r>
            <a:endParaRPr lang="en-US" dirty="0"/>
          </a:p>
        </p:txBody>
      </p:sp>
      <p:sp>
        <p:nvSpPr>
          <p:cNvPr id="4" name="Slide Number Placeholder 3"/>
          <p:cNvSpPr>
            <a:spLocks noGrp="1"/>
          </p:cNvSpPr>
          <p:nvPr>
            <p:ph type="sldNum" sz="quarter" idx="10"/>
          </p:nvPr>
        </p:nvSpPr>
        <p:spPr/>
        <p:txBody>
          <a:bodyPr/>
          <a:lstStyle/>
          <a:p>
            <a:fld id="{3816D7E1-D99B-42D5-B942-9EE389AF7E70}" type="slidenum">
              <a:rPr lang="en-US" smtClean="0"/>
              <a:pPr/>
              <a:t>101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177293-9DCF-214F-BC22-EA399B9E1437}" type="slidenum">
              <a:rPr lang="en-US" smtClean="0"/>
              <a:pPr/>
              <a:t>102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things that we’ve learned:</a:t>
            </a:r>
          </a:p>
          <a:p>
            <a:pPr marL="228600" indent="-228600">
              <a:buAutoNum type="arabicPeriod"/>
            </a:pPr>
            <a:r>
              <a:rPr lang="en-US" baseline="0" dirty="0" smtClean="0"/>
              <a:t>Everything has tradeoffs: a solution like Fourier descriptors may be faster than template matching, but it’s also often less accurate.</a:t>
            </a:r>
          </a:p>
          <a:p>
            <a:pPr marL="228600" indent="-228600">
              <a:buAutoNum type="arabicPeriod"/>
            </a:pPr>
            <a:r>
              <a:rPr lang="en-US" baseline="0" dirty="0" smtClean="0"/>
              <a:t>It’s easy to make stupid mistakes and hard to find them—something that is wrong might work well enough to imply that it’s not completely wrong, such as the </a:t>
            </a:r>
            <a:r>
              <a:rPr lang="en-US" baseline="0" dirty="0" err="1" smtClean="0"/>
              <a:t>LineIterator</a:t>
            </a:r>
            <a:r>
              <a:rPr lang="en-US" baseline="0" dirty="0" smtClean="0"/>
              <a:t> fiasco, or it might go away seemingly at random, like the Fourier descriptor interpolation problem.</a:t>
            </a:r>
          </a:p>
          <a:p>
            <a:pPr marL="228600" indent="-228600">
              <a:buAutoNum type="arabicPeriod"/>
            </a:pPr>
            <a:r>
              <a:rPr lang="en-US" baseline="0" dirty="0" smtClean="0"/>
              <a:t>OCR is hard: it’s a significant task just to figure out which of the umpteen-hundred possible solutions you’d implement, implementing it never goes completely as planned, and even once you do get everything working, results may not be as expected.</a:t>
            </a:r>
          </a:p>
        </p:txBody>
      </p:sp>
      <p:sp>
        <p:nvSpPr>
          <p:cNvPr id="4" name="Slide Number Placeholder 3"/>
          <p:cNvSpPr>
            <a:spLocks noGrp="1"/>
          </p:cNvSpPr>
          <p:nvPr>
            <p:ph type="sldNum" sz="quarter" idx="10"/>
          </p:nvPr>
        </p:nvSpPr>
        <p:spPr/>
        <p:txBody>
          <a:bodyPr/>
          <a:lstStyle/>
          <a:p>
            <a:fld id="{3816D7E1-D99B-42D5-B942-9EE389AF7E70}" type="slidenum">
              <a:rPr lang="en-US" smtClean="0"/>
              <a:pPr/>
              <a:t>103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blessing, or curse,</a:t>
            </a:r>
            <a:r>
              <a:rPr lang="en-US" baseline="0" dirty="0" smtClean="0"/>
              <a:t> of comps is that the time we have to do it is far shorter in practice than it would seem at the outset. However, if we had infinite time available, there are some additional ideas we would have liked to implement.</a:t>
            </a:r>
          </a:p>
          <a:p>
            <a:pPr marL="228600" indent="-228600">
              <a:buAutoNum type="arabicPeriod"/>
            </a:pPr>
            <a:r>
              <a:rPr lang="en-US" baseline="0" dirty="0" smtClean="0"/>
              <a:t>The </a:t>
            </a:r>
            <a:r>
              <a:rPr lang="en-US" baseline="0" dirty="0" err="1" smtClean="0"/>
              <a:t>binarizer</a:t>
            </a:r>
            <a:r>
              <a:rPr lang="en-US" baseline="0" dirty="0" smtClean="0"/>
              <a:t> currently uses either only local or only global knowledge to make its decision: it would be nice to use both.</a:t>
            </a:r>
          </a:p>
          <a:p>
            <a:pPr marL="228600" indent="-228600">
              <a:buAutoNum type="arabicPeriod"/>
            </a:pPr>
            <a:r>
              <a:rPr lang="en-US" baseline="0" dirty="0" smtClean="0"/>
              <a:t>The </a:t>
            </a:r>
            <a:r>
              <a:rPr lang="en-US" baseline="0" dirty="0" err="1" smtClean="0"/>
              <a:t>segmenter</a:t>
            </a:r>
            <a:r>
              <a:rPr lang="en-US" baseline="0" dirty="0" smtClean="0"/>
              <a:t> and typesetter encounter cases where they can’t find a perfect line of demarcation, for these, something like seam carving would work.</a:t>
            </a:r>
          </a:p>
          <a:p>
            <a:pPr marL="228600" indent="-228600">
              <a:buAutoNum type="arabicPeriod"/>
            </a:pPr>
            <a:r>
              <a:rPr lang="en-US" baseline="0" dirty="0" smtClean="0"/>
              <a:t>The feature extractor could be better at generalizing letter shapes, and could also deal with letters that are skewed, partially covered, or rotated slightly.</a:t>
            </a:r>
            <a:endParaRPr lang="en-US" dirty="0"/>
          </a:p>
        </p:txBody>
      </p:sp>
      <p:sp>
        <p:nvSpPr>
          <p:cNvPr id="4" name="Slide Number Placeholder 3"/>
          <p:cNvSpPr>
            <a:spLocks noGrp="1"/>
          </p:cNvSpPr>
          <p:nvPr>
            <p:ph type="sldNum" sz="quarter" idx="10"/>
          </p:nvPr>
        </p:nvSpPr>
        <p:spPr/>
        <p:txBody>
          <a:bodyPr/>
          <a:lstStyle/>
          <a:p>
            <a:fld id="{3816D7E1-D99B-42D5-B942-9EE389AF7E70}" type="slidenum">
              <a:rPr lang="en-US" smtClean="0"/>
              <a:pPr/>
              <a:t>105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177293-9DCF-214F-BC22-EA399B9E1437}"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177293-9DCF-214F-BC22-EA399B9E1437}" type="slidenum">
              <a:rPr lang="en-US" smtClean="0"/>
              <a:pPr/>
              <a:t>27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177293-9DCF-214F-BC22-EA399B9E1437}" type="slidenum">
              <a:rPr lang="en-US" smtClean="0"/>
              <a:pPr/>
              <a:t>33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a:t>
            </a:r>
            <a:r>
              <a:rPr lang="en-US" baseline="0" dirty="0" smtClean="0"/>
              <a:t> and simplest, of these transforms is to perform no transform at all. We scale images to a set size, a preprocessing step we run for all feature extractors, but from there we just leave it be. An unknown image and a template from the library can then be compared to see how many black pixels they have in common. This is good because it is simple—though we still managed to screw it up horribly, and very accurate when our test image is close to the original library image. However, it does not perform well with unknown fonts (maybe, get test data to be sure) and more importantly, it is </a:t>
            </a:r>
            <a:r>
              <a:rPr lang="en-US" i="1" baseline="0" dirty="0" smtClean="0"/>
              <a:t>slow</a:t>
            </a:r>
            <a:r>
              <a:rPr lang="en-US" i="0" baseline="0" dirty="0" smtClean="0"/>
              <a:t>: before we optimized it, it could take around ten minutes (?) to run. This is because we’re comparing ten thousand pixels to ten thousand other pixels just for one template-target comparison, and we do several hundred of those. So, we need some better solution if we want to be running this on pages with hundreds of characters.</a:t>
            </a:r>
            <a:endParaRPr lang="en-US" dirty="0"/>
          </a:p>
        </p:txBody>
      </p:sp>
      <p:sp>
        <p:nvSpPr>
          <p:cNvPr id="4" name="Slide Number Placeholder 3"/>
          <p:cNvSpPr>
            <a:spLocks noGrp="1"/>
          </p:cNvSpPr>
          <p:nvPr>
            <p:ph type="sldNum" sz="quarter" idx="10"/>
          </p:nvPr>
        </p:nvSpPr>
        <p:spPr/>
        <p:txBody>
          <a:bodyPr/>
          <a:lstStyle/>
          <a:p>
            <a:fld id="{439E1079-66CC-4866-909A-0F95984011BF}" type="slidenum">
              <a:rPr lang="en-US" smtClean="0"/>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Histograms</a:t>
            </a:r>
            <a:r>
              <a:rPr lang="en-US" baseline="0" dirty="0" smtClean="0"/>
              <a:t>, our next method, solve this problem nicely. We take advantage of the fact that all our pixels are black or white, and don’t need to be compared by value; we can just count them. An area is cut out of the image, we count the number of black pixels in it, and save that sum for later. This loses some precision, but in a way that’s not particularly bad—we expect that pixels in a given row are likely to be adjacent for the most part, rather than randomly distributed, so their precise location isn’t particularly important.</a:t>
            </a:r>
            <a:endParaRPr lang="en-US" dirty="0"/>
          </a:p>
        </p:txBody>
      </p:sp>
      <p:sp>
        <p:nvSpPr>
          <p:cNvPr id="4" name="Slide Number Placeholder 3"/>
          <p:cNvSpPr>
            <a:spLocks noGrp="1"/>
          </p:cNvSpPr>
          <p:nvPr>
            <p:ph type="sldNum" sz="quarter" idx="10"/>
          </p:nvPr>
        </p:nvSpPr>
        <p:spPr/>
        <p:txBody>
          <a:bodyPr/>
          <a:lstStyle/>
          <a:p>
            <a:fld id="{439E1079-66CC-4866-909A-0F95984011BF}" type="slidenum">
              <a:rPr lang="en-US" smtClean="0"/>
              <a:pPr/>
              <a:t>62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our particular implementation, we used</a:t>
            </a:r>
            <a:r>
              <a:rPr lang="en-US" baseline="0" dirty="0" smtClean="0"/>
              <a:t> each row and each column as our areas.</a:t>
            </a:r>
            <a:endParaRPr lang="en-US" dirty="0" smtClean="0"/>
          </a:p>
          <a:p>
            <a:endParaRPr lang="en-US" dirty="0" smtClean="0"/>
          </a:p>
          <a:p>
            <a:r>
              <a:rPr lang="en-US" baseline="0" dirty="0" smtClean="0"/>
              <a:t>This has the added bonus of being translation-invariant, that is, a letter that is shifted to the right or up will still match, though our scaling should already take care of this.</a:t>
            </a:r>
          </a:p>
          <a:p>
            <a:endParaRPr lang="en-US" baseline="0" dirty="0" smtClean="0"/>
          </a:p>
          <a:p>
            <a:r>
              <a:rPr lang="en-US" baseline="0" dirty="0" smtClean="0"/>
              <a:t>More importantly, this reduces the number of comparisons radically—we’ve reduced each of </a:t>
            </a:r>
            <a:r>
              <a:rPr lang="en-US" i="1" baseline="0" dirty="0" smtClean="0"/>
              <a:t>n</a:t>
            </a:r>
            <a:r>
              <a:rPr lang="en-US" i="0" baseline="0" dirty="0" smtClean="0"/>
              <a:t> areas to a single number, thus reducing our comparisons by a factor of </a:t>
            </a:r>
            <a:r>
              <a:rPr lang="en-US" i="1" baseline="0" dirty="0" smtClean="0"/>
              <a:t>n</a:t>
            </a:r>
            <a:r>
              <a:rPr lang="en-US" i="0" baseline="0" dirty="0" smtClean="0"/>
              <a:t>: comparing two 100^2 images now requires only 100 or 200 comparisons.</a:t>
            </a:r>
            <a:endParaRPr lang="en-US" dirty="0" smtClean="0"/>
          </a:p>
          <a:p>
            <a:endParaRPr lang="en-US" dirty="0"/>
          </a:p>
        </p:txBody>
      </p:sp>
      <p:sp>
        <p:nvSpPr>
          <p:cNvPr id="4" name="Slide Number Placeholder 3"/>
          <p:cNvSpPr>
            <a:spLocks noGrp="1"/>
          </p:cNvSpPr>
          <p:nvPr>
            <p:ph type="sldNum" sz="quarter" idx="10"/>
          </p:nvPr>
        </p:nvSpPr>
        <p:spPr/>
        <p:txBody>
          <a:bodyPr/>
          <a:lstStyle/>
          <a:p>
            <a:fld id="{439E1079-66CC-4866-909A-0F95984011BF}" type="slidenum">
              <a:rPr lang="en-US" smtClean="0"/>
              <a:pPr/>
              <a:t>63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Moving on to our third feature extractor… Well, this</a:t>
            </a:r>
            <a:r>
              <a:rPr lang="en-US" baseline="0" dirty="0" smtClean="0"/>
              <a:t> was sort of relevant and I figured every presentation needs some comics thrown in.</a:t>
            </a:r>
            <a:endParaRPr lang="en-US" dirty="0"/>
          </a:p>
        </p:txBody>
      </p:sp>
      <p:sp>
        <p:nvSpPr>
          <p:cNvPr id="4" name="Slide Number Placeholder 3"/>
          <p:cNvSpPr>
            <a:spLocks noGrp="1"/>
          </p:cNvSpPr>
          <p:nvPr>
            <p:ph type="sldNum" sz="quarter" idx="10"/>
          </p:nvPr>
        </p:nvSpPr>
        <p:spPr/>
        <p:txBody>
          <a:bodyPr/>
          <a:lstStyle/>
          <a:p>
            <a:fld id="{439E1079-66CC-4866-909A-0F95984011BF}" type="slidenum">
              <a:rPr lang="en-US" smtClean="0"/>
              <a:pPr/>
              <a:t>64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Right,</a:t>
            </a:r>
            <a:r>
              <a:rPr lang="en-US" baseline="0" dirty="0" smtClean="0"/>
              <a:t> here’s the less fun version of that extractor, a sum. If you’ve had linear algebra, you probably have a better grasp of the actual math than I do, and if not, I don’t claim to know the specifics well enough to be able to give a spot-on explanation. In a nutshell, we’re representing the image as a series of sine functions, from low to high frequency—or more generally, low to high detail. And, since we have these levels of detail separated from one another, we can discard some of them very easily, giving us a basic idea of what the character looks like, with less important, font-specific details, such as serifs, left out.</a:t>
            </a:r>
            <a:endParaRPr lang="en-US" dirty="0"/>
          </a:p>
        </p:txBody>
      </p:sp>
      <p:sp>
        <p:nvSpPr>
          <p:cNvPr id="4" name="Slide Number Placeholder 3"/>
          <p:cNvSpPr>
            <a:spLocks noGrp="1"/>
          </p:cNvSpPr>
          <p:nvPr>
            <p:ph type="sldNum" sz="quarter" idx="10"/>
          </p:nvPr>
        </p:nvSpPr>
        <p:spPr/>
        <p:txBody>
          <a:bodyPr/>
          <a:lstStyle/>
          <a:p>
            <a:fld id="{439E1079-66CC-4866-909A-0F95984011BF}" type="slidenum">
              <a:rPr lang="en-US" smtClean="0"/>
              <a:pPr/>
              <a:t>65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204996-3522-F74D-B907-3511F0E332B6}" type="datetimeFigureOut">
              <a:rPr lang="en-US" smtClean="0"/>
              <a:pPr/>
              <a:t>3/5/11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9166C-3FF6-7547-813D-0F8E65299B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04996-3522-F74D-B907-3511F0E332B6}" type="datetimeFigureOut">
              <a:rPr lang="en-US" smtClean="0"/>
              <a:pPr/>
              <a:t>3/5/11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9166C-3FF6-7547-813D-0F8E65299B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04996-3522-F74D-B907-3511F0E332B6}" type="datetimeFigureOut">
              <a:rPr lang="en-US" smtClean="0"/>
              <a:pPr/>
              <a:t>3/5/11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9166C-3FF6-7547-813D-0F8E65299B5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BACB5909-133D-2B44-837B-A9FD103DE11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924F04D5-908C-B642-A620-55AB3A79C8E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04996-3522-F74D-B907-3511F0E332B6}" type="datetimeFigureOut">
              <a:rPr lang="en-US" smtClean="0"/>
              <a:pPr/>
              <a:t>3/5/11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9166C-3FF6-7547-813D-0F8E65299B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204996-3522-F74D-B907-3511F0E332B6}" type="datetimeFigureOut">
              <a:rPr lang="en-US" smtClean="0"/>
              <a:pPr/>
              <a:t>3/5/11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9166C-3FF6-7547-813D-0F8E65299B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204996-3522-F74D-B907-3511F0E332B6}" type="datetimeFigureOut">
              <a:rPr lang="en-US" smtClean="0"/>
              <a:pPr/>
              <a:t>3/5/11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9166C-3FF6-7547-813D-0F8E65299B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204996-3522-F74D-B907-3511F0E332B6}" type="datetimeFigureOut">
              <a:rPr lang="en-US" smtClean="0"/>
              <a:pPr/>
              <a:t>3/5/11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9166C-3FF6-7547-813D-0F8E65299B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04996-3522-F74D-B907-3511F0E332B6}" type="datetimeFigureOut">
              <a:rPr lang="en-US" smtClean="0"/>
              <a:pPr/>
              <a:t>3/5/11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9166C-3FF6-7547-813D-0F8E65299B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04996-3522-F74D-B907-3511F0E332B6}" type="datetimeFigureOut">
              <a:rPr lang="en-US" smtClean="0"/>
              <a:pPr/>
              <a:t>3/5/11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9166C-3FF6-7547-813D-0F8E65299B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04996-3522-F74D-B907-3511F0E332B6}" type="datetimeFigureOut">
              <a:rPr lang="en-US" smtClean="0"/>
              <a:pPr/>
              <a:t>3/5/11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9166C-3FF6-7547-813D-0F8E65299B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04996-3522-F74D-B907-3511F0E332B6}" type="datetimeFigureOut">
              <a:rPr lang="en-US" smtClean="0"/>
              <a:pPr/>
              <a:t>3/5/11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9166C-3FF6-7547-813D-0F8E65299B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04996-3522-F74D-B907-3511F0E332B6}" type="datetimeFigureOut">
              <a:rPr lang="en-US" smtClean="0"/>
              <a:pPr/>
              <a:t>3/5/11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9166C-3FF6-7547-813D-0F8E65299B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1.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jpeg"/><Relationship Id="rId3" Type="http://schemas.openxmlformats.org/officeDocument/2006/relationships/image" Target="../media/image4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3.jpeg"/><Relationship Id="rId3" Type="http://schemas.openxmlformats.org/officeDocument/2006/relationships/image" Target="../media/image4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 Id="rId3"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4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4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 Id="rId3" Type="http://schemas.openxmlformats.org/officeDocument/2006/relationships/image" Target="../media/image5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1.png"/></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4.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package" Target="../embeddings/Microsoft_Word_Document1.docx"/><Relationship Id="rId5" Type="http://schemas.openxmlformats.org/officeDocument/2006/relationships/image" Target="../media/image66.png"/><Relationship Id="rId6" Type="http://schemas.openxmlformats.org/officeDocument/2006/relationships/image" Target="../media/image6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68.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png"/><Relationship Id="rId7" Type="http://schemas.openxmlformats.org/officeDocument/2006/relationships/image" Target="../media/image74.png"/><Relationship Id="rId8"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tif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tiff"/><Relationship Id="rId3" Type="http://schemas.openxmlformats.org/officeDocument/2006/relationships/image" Target="../media/image83.tif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jpeg"/><Relationship Id="rId3" Type="http://schemas.openxmlformats.org/officeDocument/2006/relationships/image" Target="../media/image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tiff"/></Relationships>
</file>

<file path=ppt/slides/_rels/slide86.xml.rels><?xml version="1.0" encoding="UTF-8" standalone="yes"?>
<Relationships xmlns="http://schemas.openxmlformats.org/package/2006/relationships"><Relationship Id="rId3" Type="http://schemas.openxmlformats.org/officeDocument/2006/relationships/image" Target="../media/image87.tiff"/><Relationship Id="rId4" Type="http://schemas.openxmlformats.org/officeDocument/2006/relationships/image" Target="../media/image88.tiff"/><Relationship Id="rId1" Type="http://schemas.openxmlformats.org/officeDocument/2006/relationships/slideLayout" Target="../slideLayouts/slideLayout2.xml"/><Relationship Id="rId2" Type="http://schemas.openxmlformats.org/officeDocument/2006/relationships/image" Target="../media/image8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0.jpeg"/><Relationship Id="rId4" Type="http://schemas.openxmlformats.org/officeDocument/2006/relationships/image" Target="../media/image91.jpeg"/><Relationship Id="rId5" Type="http://schemas.openxmlformats.org/officeDocument/2006/relationships/image" Target="../media/image92.jpeg"/><Relationship Id="rId1" Type="http://schemas.openxmlformats.org/officeDocument/2006/relationships/slideLayout" Target="../slideLayouts/slideLayout2.xml"/><Relationship Id="rId2" Type="http://schemas.openxmlformats.org/officeDocument/2006/relationships/image" Target="../media/image89.jpeg"/></Relationships>
</file>

<file path=ppt/slides/_rels/slide89.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3.png"/><Relationship Id="rId5" Type="http://schemas.openxmlformats.org/officeDocument/2006/relationships/image" Target="../media/image95.jpeg"/><Relationship Id="rId1" Type="http://schemas.openxmlformats.org/officeDocument/2006/relationships/slideLayout" Target="../slideLayouts/slideLayout2.xml"/><Relationship Id="rId2" Type="http://schemas.openxmlformats.org/officeDocument/2006/relationships/image" Target="../media/image9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 Id="rId3" Type="http://schemas.openxmlformats.org/officeDocument/2006/relationships/image" Target="../media/image11.tiff"/></Relationships>
</file>

<file path=ppt/slides/_rels/slide90.xml.rels><?xml version="1.0" encoding="UTF-8" standalone="yes"?>
<Relationships xmlns="http://schemas.openxmlformats.org/package/2006/relationships"><Relationship Id="rId3" Type="http://schemas.openxmlformats.org/officeDocument/2006/relationships/image" Target="../media/image97.png"/><Relationship Id="rId4" Type="http://schemas.openxmlformats.org/officeDocument/2006/relationships/image" Target="../media/image98.png"/><Relationship Id="rId5" Type="http://schemas.openxmlformats.org/officeDocument/2006/relationships/image" Target="../media/image99.png"/><Relationship Id="rId6" Type="http://schemas.openxmlformats.org/officeDocument/2006/relationships/image" Target="../media/image23.png"/><Relationship Id="rId7" Type="http://schemas.openxmlformats.org/officeDocument/2006/relationships/image" Target="../media/image100.png"/><Relationship Id="rId1" Type="http://schemas.openxmlformats.org/officeDocument/2006/relationships/slideLayout" Target="../slideLayouts/slideLayout2.xml"/><Relationship Id="rId2" Type="http://schemas.openxmlformats.org/officeDocument/2006/relationships/image" Target="../media/image96.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0.jpeg"/><Relationship Id="rId4" Type="http://schemas.openxmlformats.org/officeDocument/2006/relationships/image" Target="../media/image91.jpeg"/><Relationship Id="rId5" Type="http://schemas.openxmlformats.org/officeDocument/2006/relationships/image" Target="../media/image92.jpeg"/><Relationship Id="rId1" Type="http://schemas.openxmlformats.org/officeDocument/2006/relationships/slideLayout" Target="../slideLayouts/slideLayout2.xml"/><Relationship Id="rId2" Type="http://schemas.openxmlformats.org/officeDocument/2006/relationships/image" Target="../media/image89.jpeg"/></Relationships>
</file>

<file path=ppt/slides/_rels/slide94.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93.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5.jpeg"/></Relationships>
</file>

<file path=ppt/slides/_rels/slide96.xml.rels><?xml version="1.0" encoding="UTF-8" standalone="yes"?>
<Relationships xmlns="http://schemas.openxmlformats.org/package/2006/relationships"><Relationship Id="rId3" Type="http://schemas.openxmlformats.org/officeDocument/2006/relationships/image" Target="../media/image97.png"/><Relationship Id="rId4" Type="http://schemas.openxmlformats.org/officeDocument/2006/relationships/image" Target="../media/image98.png"/><Relationship Id="rId1" Type="http://schemas.openxmlformats.org/officeDocument/2006/relationships/slideLayout" Target="../slideLayouts/slideLayout2.xml"/><Relationship Id="rId2" Type="http://schemas.openxmlformats.org/officeDocument/2006/relationships/image" Target="../media/image96.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9.png"/><Relationship Id="rId3" Type="http://schemas.openxmlformats.org/officeDocument/2006/relationships/image" Target="../media/image100.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Hoot!: An Optical Character Recognition System</a:t>
            </a:r>
            <a:endParaRPr lang="en-US" dirty="0"/>
          </a:p>
        </p:txBody>
      </p:sp>
      <p:sp>
        <p:nvSpPr>
          <p:cNvPr id="3" name="Subtitle 2"/>
          <p:cNvSpPr>
            <a:spLocks noGrp="1"/>
          </p:cNvSpPr>
          <p:nvPr>
            <p:ph type="subTitle" idx="1"/>
          </p:nvPr>
        </p:nvSpPr>
        <p:spPr/>
        <p:txBody>
          <a:bodyPr>
            <a:normAutofit fontScale="47500" lnSpcReduction="20000"/>
          </a:bodyPr>
          <a:lstStyle/>
          <a:p>
            <a:r>
              <a:rPr lang="en-US" dirty="0" smtClean="0"/>
              <a:t>Eric Brenner</a:t>
            </a:r>
          </a:p>
          <a:p>
            <a:r>
              <a:rPr lang="en-US" dirty="0" smtClean="0"/>
              <a:t>Paul Carpenter</a:t>
            </a:r>
          </a:p>
          <a:p>
            <a:r>
              <a:rPr lang="en-US" dirty="0" smtClean="0"/>
              <a:t>Daniel Ehrenberg</a:t>
            </a:r>
          </a:p>
          <a:p>
            <a:r>
              <a:rPr lang="en-US" dirty="0" smtClean="0"/>
              <a:t>Aaron McCarty</a:t>
            </a:r>
          </a:p>
          <a:p>
            <a:r>
              <a:rPr lang="en-US" dirty="0" smtClean="0"/>
              <a:t>Travis Raines</a:t>
            </a:r>
          </a:p>
          <a:p>
            <a:endParaRPr lang="en-US" dirty="0" smtClean="0"/>
          </a:p>
          <a:p>
            <a:r>
              <a:rPr lang="en-US" dirty="0" smtClean="0"/>
              <a:t>Advised by Jeff </a:t>
            </a:r>
            <a:r>
              <a:rPr lang="en-US" dirty="0" err="1" smtClean="0"/>
              <a:t>Ondich</a:t>
            </a:r>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Font typeface="Arial"/>
              <a:buChar char="•"/>
            </a:pPr>
            <a:r>
              <a:rPr lang="en-US" dirty="0" smtClean="0"/>
              <a:t>Skew and Rotation</a:t>
            </a:r>
            <a:endParaRPr lang="en-US" dirty="0"/>
          </a:p>
        </p:txBody>
      </p:sp>
      <p:pic>
        <p:nvPicPr>
          <p:cNvPr id="4" name="Picture 3" descr="skew.jpg"/>
          <p:cNvPicPr>
            <a:picLocks noChangeAspect="1"/>
          </p:cNvPicPr>
          <p:nvPr/>
        </p:nvPicPr>
        <p:blipFill>
          <a:blip r:embed="rId2"/>
          <a:stretch>
            <a:fillRect/>
          </a:stretch>
        </p:blipFill>
        <p:spPr>
          <a:xfrm>
            <a:off x="2743200" y="3095318"/>
            <a:ext cx="3522942" cy="1142999"/>
          </a:xfrm>
          <a:prstGeom prst="rect">
            <a:avLst/>
          </a:prstGeom>
        </p:spPr>
      </p:pic>
      <p:pic>
        <p:nvPicPr>
          <p:cNvPr id="5" name="Picture 4" descr="rotatedtext.png"/>
          <p:cNvPicPr>
            <a:picLocks noChangeAspect="1"/>
          </p:cNvPicPr>
          <p:nvPr/>
        </p:nvPicPr>
        <p:blipFill>
          <a:blip r:embed="rId3"/>
          <a:stretch>
            <a:fillRect/>
          </a:stretch>
        </p:blipFill>
        <p:spPr>
          <a:xfrm>
            <a:off x="457200" y="1343947"/>
            <a:ext cx="2286000" cy="1751371"/>
          </a:xfrm>
          <a:prstGeom prst="rect">
            <a:avLst/>
          </a:prstGeom>
        </p:spPr>
      </p:pic>
      <p:sp>
        <p:nvSpPr>
          <p:cNvPr id="12" name="TextBox 11"/>
          <p:cNvSpPr txBox="1"/>
          <p:nvPr/>
        </p:nvSpPr>
        <p:spPr>
          <a:xfrm>
            <a:off x="7086600" y="3352800"/>
            <a:ext cx="1175272" cy="3170099"/>
          </a:xfrm>
          <a:prstGeom prst="rect">
            <a:avLst/>
          </a:prstGeom>
          <a:noFill/>
        </p:spPr>
        <p:txBody>
          <a:bodyPr wrap="none" rtlCol="0">
            <a:spAutoFit/>
          </a:bodyPr>
          <a:lstStyle/>
          <a:p>
            <a:r>
              <a:rPr lang="en-US" sz="20000" dirty="0" smtClean="0"/>
              <a:t>/</a:t>
            </a:r>
            <a:endParaRPr lang="en-US" sz="20000" dirty="0"/>
          </a:p>
        </p:txBody>
      </p:sp>
      <p:sp>
        <p:nvSpPr>
          <p:cNvPr id="13" name="TextBox 12"/>
          <p:cNvSpPr txBox="1"/>
          <p:nvPr/>
        </p:nvSpPr>
        <p:spPr>
          <a:xfrm>
            <a:off x="6993495" y="3352800"/>
            <a:ext cx="1693305" cy="646331"/>
          </a:xfrm>
          <a:prstGeom prst="rect">
            <a:avLst/>
          </a:prstGeom>
          <a:noFill/>
        </p:spPr>
        <p:txBody>
          <a:bodyPr wrap="square" rtlCol="0">
            <a:spAutoFit/>
          </a:bodyPr>
          <a:lstStyle/>
          <a:p>
            <a:r>
              <a:rPr lang="en-US" dirty="0" smtClean="0"/>
              <a:t>Skewed “</a:t>
            </a:r>
            <a:r>
              <a:rPr lang="en-US" dirty="0" err="1" smtClean="0"/>
              <a:t>l</a:t>
            </a:r>
            <a:r>
              <a:rPr lang="en-US" dirty="0" smtClean="0"/>
              <a:t>” or forward slash?</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Conclusions</a:t>
            </a:r>
            <a:endParaRPr lang="en-US" dirty="0"/>
          </a:p>
        </p:txBody>
      </p:sp>
      <p:sp>
        <p:nvSpPr>
          <p:cNvPr id="4" name="Subtitle 3"/>
          <p:cNvSpPr>
            <a:spLocks noGrp="1"/>
          </p:cNvSpPr>
          <p:nvPr>
            <p:ph type="subTitle" idx="1"/>
          </p:nvPr>
        </p:nvSpPr>
        <p:spPr/>
        <p:txBody>
          <a:bodyPr/>
          <a:lstStyle/>
          <a:p>
            <a:r>
              <a:rPr lang="en-US" dirty="0" smtClean="0"/>
              <a:t>Collected Culminations and Cessations</a:t>
            </a:r>
          </a:p>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Our solution was a sequence of components each performing a specific sub-task</a:t>
            </a:r>
          </a:p>
          <a:p>
            <a:r>
              <a:rPr lang="en-US" dirty="0" smtClean="0"/>
              <a:t>Components are modular</a:t>
            </a:r>
          </a:p>
          <a:p>
            <a:r>
              <a:rPr lang="en-US" dirty="0" smtClean="0"/>
              <a:t>Many possible solutions for each component</a:t>
            </a: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p:nvPr/>
        </p:nvGrpSpPr>
        <p:grpSpPr>
          <a:xfrm>
            <a:off x="4736138" y="4381500"/>
            <a:ext cx="1828800" cy="381000"/>
            <a:chOff x="5334000" y="3733800"/>
            <a:chExt cx="1828800" cy="381000"/>
          </a:xfrm>
        </p:grpSpPr>
        <p:sp>
          <p:nvSpPr>
            <p:cNvPr id="5" name="Rectangle 4"/>
            <p:cNvSpPr/>
            <p:nvPr/>
          </p:nvSpPr>
          <p:spPr>
            <a:xfrm>
              <a:off x="5334000" y="37338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0" y="3733800"/>
              <a:ext cx="1828800" cy="369332"/>
            </a:xfrm>
            <a:prstGeom prst="rect">
              <a:avLst/>
            </a:prstGeom>
            <a:noFill/>
          </p:spPr>
          <p:txBody>
            <a:bodyPr wrap="square" rtlCol="0">
              <a:spAutoFit/>
            </a:bodyPr>
            <a:lstStyle/>
            <a:p>
              <a:pPr algn="ctr"/>
              <a:r>
                <a:rPr lang="en-US" dirty="0" smtClean="0"/>
                <a:t>Feature Extractor</a:t>
              </a:r>
              <a:endParaRPr lang="en-US" dirty="0"/>
            </a:p>
          </p:txBody>
        </p:sp>
      </p:grpSp>
      <p:grpSp>
        <p:nvGrpSpPr>
          <p:cNvPr id="3" name="Group 9"/>
          <p:cNvGrpSpPr/>
          <p:nvPr/>
        </p:nvGrpSpPr>
        <p:grpSpPr>
          <a:xfrm>
            <a:off x="3048000" y="1143000"/>
            <a:ext cx="1066800" cy="381000"/>
            <a:chOff x="1066800" y="762000"/>
            <a:chExt cx="1066800" cy="381000"/>
          </a:xfrm>
        </p:grpSpPr>
        <p:sp>
          <p:nvSpPr>
            <p:cNvPr id="11" name="Rectangle 10"/>
            <p:cNvSpPr/>
            <p:nvPr/>
          </p:nvSpPr>
          <p:spPr>
            <a:xfrm>
              <a:off x="1066800" y="7620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66800" y="762000"/>
              <a:ext cx="1066800" cy="369332"/>
            </a:xfrm>
            <a:prstGeom prst="rect">
              <a:avLst/>
            </a:prstGeom>
            <a:noFill/>
          </p:spPr>
          <p:txBody>
            <a:bodyPr wrap="square" rtlCol="0">
              <a:spAutoFit/>
            </a:bodyPr>
            <a:lstStyle/>
            <a:p>
              <a:pPr algn="ctr"/>
              <a:r>
                <a:rPr lang="en-US" dirty="0" err="1" smtClean="0"/>
                <a:t>Binarizer</a:t>
              </a:r>
              <a:endParaRPr lang="en-US" dirty="0"/>
            </a:p>
          </p:txBody>
        </p:sp>
      </p:grpSp>
      <p:grpSp>
        <p:nvGrpSpPr>
          <p:cNvPr id="4" name="Group 21"/>
          <p:cNvGrpSpPr/>
          <p:nvPr/>
        </p:nvGrpSpPr>
        <p:grpSpPr>
          <a:xfrm>
            <a:off x="2971800" y="2667000"/>
            <a:ext cx="1219200" cy="381000"/>
            <a:chOff x="5334000" y="3733800"/>
            <a:chExt cx="1828800" cy="381000"/>
          </a:xfrm>
        </p:grpSpPr>
        <p:sp>
          <p:nvSpPr>
            <p:cNvPr id="23" name="Rectangle 22"/>
            <p:cNvSpPr/>
            <p:nvPr/>
          </p:nvSpPr>
          <p:spPr>
            <a:xfrm>
              <a:off x="5334000" y="37338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334000" y="3733800"/>
              <a:ext cx="1828800" cy="369332"/>
            </a:xfrm>
            <a:prstGeom prst="rect">
              <a:avLst/>
            </a:prstGeom>
            <a:noFill/>
          </p:spPr>
          <p:txBody>
            <a:bodyPr wrap="square" rtlCol="0">
              <a:spAutoFit/>
            </a:bodyPr>
            <a:lstStyle/>
            <a:p>
              <a:pPr algn="ctr"/>
              <a:r>
                <a:rPr lang="en-US" dirty="0" err="1" smtClean="0"/>
                <a:t>Segmenter</a:t>
              </a:r>
              <a:endParaRPr lang="en-US" dirty="0"/>
            </a:p>
          </p:txBody>
        </p:sp>
      </p:grpSp>
      <p:grpSp>
        <p:nvGrpSpPr>
          <p:cNvPr id="7" name="Group 38"/>
          <p:cNvGrpSpPr/>
          <p:nvPr/>
        </p:nvGrpSpPr>
        <p:grpSpPr>
          <a:xfrm>
            <a:off x="2895600" y="4267200"/>
            <a:ext cx="1447800" cy="381000"/>
            <a:chOff x="5334000" y="3733800"/>
            <a:chExt cx="1828800" cy="381000"/>
          </a:xfrm>
        </p:grpSpPr>
        <p:sp>
          <p:nvSpPr>
            <p:cNvPr id="40" name="Rectangle 39"/>
            <p:cNvSpPr/>
            <p:nvPr/>
          </p:nvSpPr>
          <p:spPr>
            <a:xfrm>
              <a:off x="5334000" y="37338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334000" y="3733800"/>
              <a:ext cx="1828800" cy="369332"/>
            </a:xfrm>
            <a:prstGeom prst="rect">
              <a:avLst/>
            </a:prstGeom>
            <a:noFill/>
          </p:spPr>
          <p:txBody>
            <a:bodyPr wrap="square" rtlCol="0">
              <a:spAutoFit/>
            </a:bodyPr>
            <a:lstStyle/>
            <a:p>
              <a:pPr algn="ctr"/>
              <a:r>
                <a:rPr lang="en-US" dirty="0" err="1" smtClean="0"/>
                <a:t>Thresholder</a:t>
              </a:r>
              <a:endParaRPr lang="en-US" dirty="0"/>
            </a:p>
          </p:txBody>
        </p:sp>
      </p:grpSp>
      <p:sp>
        <p:nvSpPr>
          <p:cNvPr id="43" name="Down Arrow 42"/>
          <p:cNvSpPr/>
          <p:nvPr/>
        </p:nvSpPr>
        <p:spPr>
          <a:xfrm>
            <a:off x="2819400" y="381000"/>
            <a:ext cx="1600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color image</a:t>
            </a:r>
            <a:endParaRPr lang="en-US" dirty="0"/>
          </a:p>
        </p:txBody>
      </p:sp>
      <p:grpSp>
        <p:nvGrpSpPr>
          <p:cNvPr id="8" name="Group 46"/>
          <p:cNvGrpSpPr/>
          <p:nvPr/>
        </p:nvGrpSpPr>
        <p:grpSpPr>
          <a:xfrm>
            <a:off x="2667000" y="6062364"/>
            <a:ext cx="1219200" cy="381000"/>
            <a:chOff x="5334000" y="3733800"/>
            <a:chExt cx="1828800" cy="381000"/>
          </a:xfrm>
        </p:grpSpPr>
        <p:sp>
          <p:nvSpPr>
            <p:cNvPr id="48" name="Rectangle 47"/>
            <p:cNvSpPr/>
            <p:nvPr/>
          </p:nvSpPr>
          <p:spPr>
            <a:xfrm>
              <a:off x="5334000" y="37338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5334000" y="3733800"/>
              <a:ext cx="1828800" cy="369332"/>
            </a:xfrm>
            <a:prstGeom prst="rect">
              <a:avLst/>
            </a:prstGeom>
            <a:noFill/>
          </p:spPr>
          <p:txBody>
            <a:bodyPr wrap="square" rtlCol="0">
              <a:spAutoFit/>
            </a:bodyPr>
            <a:lstStyle/>
            <a:p>
              <a:pPr algn="ctr"/>
              <a:r>
                <a:rPr lang="en-US" dirty="0" smtClean="0"/>
                <a:t>Typesetter</a:t>
              </a:r>
              <a:endParaRPr lang="en-US" dirty="0"/>
            </a:p>
          </p:txBody>
        </p:sp>
      </p:grpSp>
      <p:grpSp>
        <p:nvGrpSpPr>
          <p:cNvPr id="9" name="Group 49"/>
          <p:cNvGrpSpPr/>
          <p:nvPr/>
        </p:nvGrpSpPr>
        <p:grpSpPr>
          <a:xfrm>
            <a:off x="5193338" y="2857500"/>
            <a:ext cx="1066800" cy="381000"/>
            <a:chOff x="5334000" y="3733800"/>
            <a:chExt cx="1828800" cy="381000"/>
          </a:xfrm>
        </p:grpSpPr>
        <p:sp>
          <p:nvSpPr>
            <p:cNvPr id="51" name="Rectangle 50"/>
            <p:cNvSpPr/>
            <p:nvPr/>
          </p:nvSpPr>
          <p:spPr>
            <a:xfrm>
              <a:off x="5334000" y="37338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334000" y="3733800"/>
              <a:ext cx="1828800" cy="369332"/>
            </a:xfrm>
            <a:prstGeom prst="rect">
              <a:avLst/>
            </a:prstGeom>
            <a:noFill/>
          </p:spPr>
          <p:txBody>
            <a:bodyPr wrap="square" rtlCol="0">
              <a:spAutoFit/>
            </a:bodyPr>
            <a:lstStyle/>
            <a:p>
              <a:pPr algn="ctr"/>
              <a:r>
                <a:rPr lang="en-US" dirty="0" smtClean="0"/>
                <a:t>Matcher</a:t>
              </a:r>
              <a:endParaRPr lang="en-US" dirty="0"/>
            </a:p>
          </p:txBody>
        </p:sp>
      </p:grpSp>
      <p:grpSp>
        <p:nvGrpSpPr>
          <p:cNvPr id="10" name="Group 52"/>
          <p:cNvGrpSpPr/>
          <p:nvPr/>
        </p:nvGrpSpPr>
        <p:grpSpPr>
          <a:xfrm>
            <a:off x="5117138" y="1333500"/>
            <a:ext cx="1066800" cy="381000"/>
            <a:chOff x="5334000" y="3733800"/>
            <a:chExt cx="1828800" cy="381000"/>
          </a:xfrm>
        </p:grpSpPr>
        <p:sp>
          <p:nvSpPr>
            <p:cNvPr id="54" name="Rectangle 53"/>
            <p:cNvSpPr/>
            <p:nvPr/>
          </p:nvSpPr>
          <p:spPr>
            <a:xfrm>
              <a:off x="5334000" y="37338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334000" y="3733800"/>
              <a:ext cx="1828800" cy="369332"/>
            </a:xfrm>
            <a:prstGeom prst="rect">
              <a:avLst/>
            </a:prstGeom>
            <a:noFill/>
          </p:spPr>
          <p:txBody>
            <a:bodyPr wrap="square" rtlCol="0">
              <a:spAutoFit/>
            </a:bodyPr>
            <a:lstStyle/>
            <a:p>
              <a:pPr algn="ctr"/>
              <a:r>
                <a:rPr lang="en-US" dirty="0" smtClean="0"/>
                <a:t>Linguist</a:t>
              </a:r>
              <a:endParaRPr lang="en-US" dirty="0"/>
            </a:p>
          </p:txBody>
        </p:sp>
      </p:grpSp>
      <p:grpSp>
        <p:nvGrpSpPr>
          <p:cNvPr id="13" name="Group 78"/>
          <p:cNvGrpSpPr/>
          <p:nvPr/>
        </p:nvGrpSpPr>
        <p:grpSpPr>
          <a:xfrm>
            <a:off x="1905000" y="914400"/>
            <a:ext cx="685800" cy="307777"/>
            <a:chOff x="990600" y="1295400"/>
            <a:chExt cx="990600" cy="307777"/>
          </a:xfrm>
        </p:grpSpPr>
        <p:sp>
          <p:nvSpPr>
            <p:cNvPr id="76" name="Rounded Rectangle 75"/>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TextBox 77"/>
            <p:cNvSpPr txBox="1"/>
            <p:nvPr/>
          </p:nvSpPr>
          <p:spPr>
            <a:xfrm>
              <a:off x="990600" y="1295400"/>
              <a:ext cx="990600" cy="307777"/>
            </a:xfrm>
            <a:prstGeom prst="rect">
              <a:avLst/>
            </a:prstGeom>
            <a:noFill/>
          </p:spPr>
          <p:txBody>
            <a:bodyPr wrap="square" rtlCol="0">
              <a:spAutoFit/>
            </a:bodyPr>
            <a:lstStyle/>
            <a:p>
              <a:pPr algn="ctr"/>
              <a:r>
                <a:rPr lang="en-US" sz="1400" dirty="0" smtClean="0"/>
                <a:t>Global</a:t>
              </a:r>
              <a:endParaRPr lang="en-US" sz="1400" dirty="0"/>
            </a:p>
          </p:txBody>
        </p:sp>
      </p:grpSp>
      <p:cxnSp>
        <p:nvCxnSpPr>
          <p:cNvPr id="87" name="Straight Connector 86"/>
          <p:cNvCxnSpPr/>
          <p:nvPr/>
        </p:nvCxnSpPr>
        <p:spPr>
          <a:xfrm>
            <a:off x="2590800" y="1068289"/>
            <a:ext cx="457200" cy="259377"/>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14" name="Group 90"/>
          <p:cNvGrpSpPr/>
          <p:nvPr/>
        </p:nvGrpSpPr>
        <p:grpSpPr>
          <a:xfrm>
            <a:off x="1828800" y="1371600"/>
            <a:ext cx="838200" cy="307777"/>
            <a:chOff x="990600" y="1295400"/>
            <a:chExt cx="990600" cy="307777"/>
          </a:xfrm>
        </p:grpSpPr>
        <p:sp>
          <p:nvSpPr>
            <p:cNvPr id="92" name="Rounded Rectangle 91"/>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TextBox 92"/>
            <p:cNvSpPr txBox="1"/>
            <p:nvPr/>
          </p:nvSpPr>
          <p:spPr>
            <a:xfrm>
              <a:off x="990600" y="1295400"/>
              <a:ext cx="990600" cy="307777"/>
            </a:xfrm>
            <a:prstGeom prst="rect">
              <a:avLst/>
            </a:prstGeom>
            <a:noFill/>
          </p:spPr>
          <p:txBody>
            <a:bodyPr wrap="square" rtlCol="0">
              <a:spAutoFit/>
            </a:bodyPr>
            <a:lstStyle/>
            <a:p>
              <a:pPr algn="ctr"/>
              <a:r>
                <a:rPr lang="en-US" sz="1400" dirty="0" smtClean="0"/>
                <a:t>Local</a:t>
              </a:r>
              <a:endParaRPr lang="en-US" sz="1400" dirty="0"/>
            </a:p>
          </p:txBody>
        </p:sp>
      </p:grpSp>
      <p:cxnSp>
        <p:nvCxnSpPr>
          <p:cNvPr id="94" name="Straight Connector 93"/>
          <p:cNvCxnSpPr/>
          <p:nvPr/>
        </p:nvCxnSpPr>
        <p:spPr>
          <a:xfrm flipV="1">
            <a:off x="2667000" y="1327666"/>
            <a:ext cx="381000" cy="197823"/>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15" name="Group 104"/>
          <p:cNvGrpSpPr/>
          <p:nvPr/>
        </p:nvGrpSpPr>
        <p:grpSpPr>
          <a:xfrm>
            <a:off x="1524000" y="2133600"/>
            <a:ext cx="1066800" cy="533400"/>
            <a:chOff x="990600" y="1295400"/>
            <a:chExt cx="990600" cy="304800"/>
          </a:xfrm>
        </p:grpSpPr>
        <p:sp>
          <p:nvSpPr>
            <p:cNvPr id="106" name="Rounded Rectangle 105"/>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7" name="TextBox 106"/>
            <p:cNvSpPr txBox="1"/>
            <p:nvPr/>
          </p:nvSpPr>
          <p:spPr>
            <a:xfrm>
              <a:off x="990600" y="1295400"/>
              <a:ext cx="990600" cy="175873"/>
            </a:xfrm>
            <a:prstGeom prst="rect">
              <a:avLst/>
            </a:prstGeom>
            <a:noFill/>
          </p:spPr>
          <p:txBody>
            <a:bodyPr wrap="square" rtlCol="0">
              <a:spAutoFit/>
            </a:bodyPr>
            <a:lstStyle/>
            <a:p>
              <a:pPr algn="ctr"/>
              <a:endParaRPr lang="en-US" sz="1400" dirty="0"/>
            </a:p>
          </p:txBody>
        </p:sp>
      </p:grpSp>
      <p:cxnSp>
        <p:nvCxnSpPr>
          <p:cNvPr id="108" name="Straight Connector 107"/>
          <p:cNvCxnSpPr>
            <a:stCxn id="113" idx="3"/>
          </p:cNvCxnSpPr>
          <p:nvPr/>
        </p:nvCxnSpPr>
        <p:spPr>
          <a:xfrm>
            <a:off x="2590800" y="2395210"/>
            <a:ext cx="381000" cy="456456"/>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16" name="Group 108"/>
          <p:cNvGrpSpPr/>
          <p:nvPr/>
        </p:nvGrpSpPr>
        <p:grpSpPr>
          <a:xfrm>
            <a:off x="1600200" y="2895600"/>
            <a:ext cx="914400" cy="533400"/>
            <a:chOff x="990600" y="1295399"/>
            <a:chExt cx="990600" cy="304801"/>
          </a:xfrm>
        </p:grpSpPr>
        <p:sp>
          <p:nvSpPr>
            <p:cNvPr id="110" name="Rounded Rectangle 109"/>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1" name="TextBox 110"/>
            <p:cNvSpPr txBox="1"/>
            <p:nvPr/>
          </p:nvSpPr>
          <p:spPr>
            <a:xfrm>
              <a:off x="990600" y="1295399"/>
              <a:ext cx="990600" cy="298984"/>
            </a:xfrm>
            <a:prstGeom prst="rect">
              <a:avLst/>
            </a:prstGeom>
            <a:noFill/>
          </p:spPr>
          <p:txBody>
            <a:bodyPr wrap="square" rtlCol="0">
              <a:spAutoFit/>
            </a:bodyPr>
            <a:lstStyle/>
            <a:p>
              <a:pPr algn="ctr"/>
              <a:r>
                <a:rPr lang="en-US" sz="1400" dirty="0" smtClean="0"/>
                <a:t>Bounding Box</a:t>
              </a:r>
              <a:endParaRPr lang="en-US" sz="1400" dirty="0"/>
            </a:p>
          </p:txBody>
        </p:sp>
      </p:grpSp>
      <p:cxnSp>
        <p:nvCxnSpPr>
          <p:cNvPr id="112" name="Straight Connector 111"/>
          <p:cNvCxnSpPr/>
          <p:nvPr/>
        </p:nvCxnSpPr>
        <p:spPr>
          <a:xfrm flipV="1">
            <a:off x="2514600" y="2851666"/>
            <a:ext cx="457200" cy="305544"/>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13" name="TextBox 112"/>
          <p:cNvSpPr txBox="1"/>
          <p:nvPr/>
        </p:nvSpPr>
        <p:spPr>
          <a:xfrm>
            <a:off x="1524000" y="2133600"/>
            <a:ext cx="1066800" cy="523220"/>
          </a:xfrm>
          <a:prstGeom prst="rect">
            <a:avLst/>
          </a:prstGeom>
          <a:noFill/>
        </p:spPr>
        <p:txBody>
          <a:bodyPr wrap="square" rtlCol="0">
            <a:spAutoFit/>
          </a:bodyPr>
          <a:lstStyle/>
          <a:p>
            <a:pPr algn="ctr"/>
            <a:r>
              <a:rPr lang="en-US" sz="1400" dirty="0" smtClean="0"/>
              <a:t>Connected Component</a:t>
            </a:r>
            <a:endParaRPr lang="en-US" sz="1400" dirty="0"/>
          </a:p>
        </p:txBody>
      </p:sp>
      <p:grpSp>
        <p:nvGrpSpPr>
          <p:cNvPr id="17" name="Group 117"/>
          <p:cNvGrpSpPr/>
          <p:nvPr/>
        </p:nvGrpSpPr>
        <p:grpSpPr>
          <a:xfrm>
            <a:off x="1600200" y="6093141"/>
            <a:ext cx="685800" cy="307777"/>
            <a:chOff x="990600" y="1295400"/>
            <a:chExt cx="990600" cy="307777"/>
          </a:xfrm>
        </p:grpSpPr>
        <p:sp>
          <p:nvSpPr>
            <p:cNvPr id="119" name="Rounded Rectangle 118"/>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TextBox 119"/>
            <p:cNvSpPr txBox="1"/>
            <p:nvPr/>
          </p:nvSpPr>
          <p:spPr>
            <a:xfrm>
              <a:off x="990600" y="1295400"/>
              <a:ext cx="990600" cy="307777"/>
            </a:xfrm>
            <a:prstGeom prst="rect">
              <a:avLst/>
            </a:prstGeom>
            <a:noFill/>
          </p:spPr>
          <p:txBody>
            <a:bodyPr wrap="square" rtlCol="0">
              <a:spAutoFit/>
            </a:bodyPr>
            <a:lstStyle/>
            <a:p>
              <a:pPr algn="ctr"/>
              <a:r>
                <a:rPr lang="en-US" sz="1400" dirty="0" smtClean="0"/>
                <a:t>Linear</a:t>
              </a:r>
              <a:endParaRPr lang="en-US" sz="1400" dirty="0"/>
            </a:p>
          </p:txBody>
        </p:sp>
      </p:grpSp>
      <p:cxnSp>
        <p:nvCxnSpPr>
          <p:cNvPr id="121" name="Straight Connector 120"/>
          <p:cNvCxnSpPr/>
          <p:nvPr/>
        </p:nvCxnSpPr>
        <p:spPr>
          <a:xfrm>
            <a:off x="2286000" y="6247030"/>
            <a:ext cx="381000" cy="0"/>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18" name="Group 121"/>
          <p:cNvGrpSpPr/>
          <p:nvPr/>
        </p:nvGrpSpPr>
        <p:grpSpPr>
          <a:xfrm>
            <a:off x="1524000" y="4724400"/>
            <a:ext cx="838200" cy="307777"/>
            <a:chOff x="990600" y="1295400"/>
            <a:chExt cx="990600" cy="307777"/>
          </a:xfrm>
        </p:grpSpPr>
        <p:sp>
          <p:nvSpPr>
            <p:cNvPr id="123" name="Rounded Rectangle 122"/>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TextBox 123"/>
            <p:cNvSpPr txBox="1"/>
            <p:nvPr/>
          </p:nvSpPr>
          <p:spPr>
            <a:xfrm>
              <a:off x="990600" y="1295400"/>
              <a:ext cx="990600" cy="307777"/>
            </a:xfrm>
            <a:prstGeom prst="rect">
              <a:avLst/>
            </a:prstGeom>
            <a:noFill/>
          </p:spPr>
          <p:txBody>
            <a:bodyPr wrap="square" rtlCol="0">
              <a:spAutoFit/>
            </a:bodyPr>
            <a:lstStyle/>
            <a:p>
              <a:pPr algn="ctr"/>
              <a:r>
                <a:rPr lang="en-US" sz="1400" dirty="0" smtClean="0"/>
                <a:t>Adaptive</a:t>
              </a:r>
              <a:endParaRPr lang="en-US" sz="1400" dirty="0"/>
            </a:p>
          </p:txBody>
        </p:sp>
      </p:grpSp>
      <p:cxnSp>
        <p:nvCxnSpPr>
          <p:cNvPr id="125" name="Straight Connector 124"/>
          <p:cNvCxnSpPr/>
          <p:nvPr/>
        </p:nvCxnSpPr>
        <p:spPr>
          <a:xfrm flipV="1">
            <a:off x="2362200" y="4451866"/>
            <a:ext cx="533400" cy="426424"/>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19" name="Group 127"/>
          <p:cNvGrpSpPr/>
          <p:nvPr/>
        </p:nvGrpSpPr>
        <p:grpSpPr>
          <a:xfrm>
            <a:off x="1524000" y="3962400"/>
            <a:ext cx="838200" cy="307777"/>
            <a:chOff x="990600" y="1295400"/>
            <a:chExt cx="990600" cy="307777"/>
          </a:xfrm>
        </p:grpSpPr>
        <p:sp>
          <p:nvSpPr>
            <p:cNvPr id="129" name="Rounded Rectangle 128"/>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TextBox 129"/>
            <p:cNvSpPr txBox="1"/>
            <p:nvPr/>
          </p:nvSpPr>
          <p:spPr>
            <a:xfrm>
              <a:off x="990600" y="1295400"/>
              <a:ext cx="990600" cy="307777"/>
            </a:xfrm>
            <a:prstGeom prst="rect">
              <a:avLst/>
            </a:prstGeom>
            <a:noFill/>
          </p:spPr>
          <p:txBody>
            <a:bodyPr wrap="square" rtlCol="0">
              <a:spAutoFit/>
            </a:bodyPr>
            <a:lstStyle/>
            <a:p>
              <a:pPr algn="ctr"/>
              <a:r>
                <a:rPr lang="en-US" sz="1400" dirty="0" smtClean="0"/>
                <a:t>Constant</a:t>
              </a:r>
              <a:endParaRPr lang="en-US" sz="1400" dirty="0"/>
            </a:p>
          </p:txBody>
        </p:sp>
      </p:grpSp>
      <p:grpSp>
        <p:nvGrpSpPr>
          <p:cNvPr id="20" name="Group 130"/>
          <p:cNvGrpSpPr/>
          <p:nvPr/>
        </p:nvGrpSpPr>
        <p:grpSpPr>
          <a:xfrm>
            <a:off x="1371600" y="4343400"/>
            <a:ext cx="1143000" cy="307777"/>
            <a:chOff x="990600" y="1295400"/>
            <a:chExt cx="990600" cy="307777"/>
          </a:xfrm>
        </p:grpSpPr>
        <p:sp>
          <p:nvSpPr>
            <p:cNvPr id="132" name="Rounded Rectangle 131"/>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3" name="TextBox 132"/>
            <p:cNvSpPr txBox="1"/>
            <p:nvPr/>
          </p:nvSpPr>
          <p:spPr>
            <a:xfrm>
              <a:off x="990600" y="1295400"/>
              <a:ext cx="990600" cy="307777"/>
            </a:xfrm>
            <a:prstGeom prst="rect">
              <a:avLst/>
            </a:prstGeom>
            <a:noFill/>
          </p:spPr>
          <p:txBody>
            <a:bodyPr wrap="square" rtlCol="0">
              <a:spAutoFit/>
            </a:bodyPr>
            <a:lstStyle/>
            <a:p>
              <a:pPr algn="ctr"/>
              <a:r>
                <a:rPr lang="en-US" sz="1400" dirty="0" smtClean="0"/>
                <a:t>Proportional</a:t>
              </a:r>
              <a:endParaRPr lang="en-US" sz="1400" dirty="0"/>
            </a:p>
          </p:txBody>
        </p:sp>
      </p:grpSp>
      <p:cxnSp>
        <p:nvCxnSpPr>
          <p:cNvPr id="136" name="Straight Connector 135"/>
          <p:cNvCxnSpPr/>
          <p:nvPr/>
        </p:nvCxnSpPr>
        <p:spPr>
          <a:xfrm flipV="1">
            <a:off x="2514600" y="4451866"/>
            <a:ext cx="381000" cy="45424"/>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39" name="Straight Connector 138"/>
          <p:cNvCxnSpPr/>
          <p:nvPr/>
        </p:nvCxnSpPr>
        <p:spPr>
          <a:xfrm>
            <a:off x="2362200" y="4114800"/>
            <a:ext cx="533400" cy="337066"/>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21" name="Group 148"/>
          <p:cNvGrpSpPr/>
          <p:nvPr/>
        </p:nvGrpSpPr>
        <p:grpSpPr>
          <a:xfrm>
            <a:off x="6945938" y="4457700"/>
            <a:ext cx="990600" cy="307777"/>
            <a:chOff x="990600" y="1295400"/>
            <a:chExt cx="990600" cy="307777"/>
          </a:xfrm>
        </p:grpSpPr>
        <p:sp>
          <p:nvSpPr>
            <p:cNvPr id="150" name="Rounded Rectangle 149"/>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1" name="TextBox 150"/>
            <p:cNvSpPr txBox="1"/>
            <p:nvPr/>
          </p:nvSpPr>
          <p:spPr>
            <a:xfrm>
              <a:off x="990600" y="1295400"/>
              <a:ext cx="990600" cy="307777"/>
            </a:xfrm>
            <a:prstGeom prst="rect">
              <a:avLst/>
            </a:prstGeom>
            <a:noFill/>
          </p:spPr>
          <p:txBody>
            <a:bodyPr wrap="square" rtlCol="0">
              <a:spAutoFit/>
            </a:bodyPr>
            <a:lstStyle/>
            <a:p>
              <a:pPr algn="ctr"/>
              <a:r>
                <a:rPr lang="en-US" sz="1400" dirty="0" smtClean="0"/>
                <a:t>Histogram</a:t>
              </a:r>
              <a:endParaRPr lang="en-US" sz="1400" dirty="0"/>
            </a:p>
          </p:txBody>
        </p:sp>
      </p:grpSp>
      <p:grpSp>
        <p:nvGrpSpPr>
          <p:cNvPr id="22" name="Group 151"/>
          <p:cNvGrpSpPr/>
          <p:nvPr/>
        </p:nvGrpSpPr>
        <p:grpSpPr>
          <a:xfrm>
            <a:off x="6945938" y="4838700"/>
            <a:ext cx="1066800" cy="560502"/>
            <a:chOff x="990600" y="1295399"/>
            <a:chExt cx="990600" cy="304801"/>
          </a:xfrm>
        </p:grpSpPr>
        <p:sp>
          <p:nvSpPr>
            <p:cNvPr id="153" name="Rounded Rectangle 152"/>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4" name="TextBox 153"/>
            <p:cNvSpPr txBox="1"/>
            <p:nvPr/>
          </p:nvSpPr>
          <p:spPr>
            <a:xfrm>
              <a:off x="990600" y="1295399"/>
              <a:ext cx="990600" cy="284527"/>
            </a:xfrm>
            <a:prstGeom prst="rect">
              <a:avLst/>
            </a:prstGeom>
            <a:noFill/>
          </p:spPr>
          <p:txBody>
            <a:bodyPr wrap="square" rtlCol="0">
              <a:spAutoFit/>
            </a:bodyPr>
            <a:lstStyle/>
            <a:p>
              <a:pPr algn="ctr"/>
              <a:r>
                <a:rPr lang="en-US" sz="1400" dirty="0" smtClean="0"/>
                <a:t>Fourier Descriptors</a:t>
              </a:r>
              <a:endParaRPr lang="en-US" sz="1400" dirty="0"/>
            </a:p>
          </p:txBody>
        </p:sp>
      </p:grpSp>
      <p:cxnSp>
        <p:nvCxnSpPr>
          <p:cNvPr id="155" name="Straight Connector 154"/>
          <p:cNvCxnSpPr/>
          <p:nvPr/>
        </p:nvCxnSpPr>
        <p:spPr>
          <a:xfrm>
            <a:off x="6564938" y="4572000"/>
            <a:ext cx="381000" cy="39589"/>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56" name="Straight Connector 155"/>
          <p:cNvCxnSpPr/>
          <p:nvPr/>
        </p:nvCxnSpPr>
        <p:spPr>
          <a:xfrm>
            <a:off x="6564938" y="4566166"/>
            <a:ext cx="381000" cy="534144"/>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25" name="Group 160"/>
          <p:cNvGrpSpPr/>
          <p:nvPr/>
        </p:nvGrpSpPr>
        <p:grpSpPr>
          <a:xfrm>
            <a:off x="6684334" y="2552700"/>
            <a:ext cx="914400" cy="533400"/>
            <a:chOff x="990600" y="1295399"/>
            <a:chExt cx="990600" cy="304801"/>
          </a:xfrm>
        </p:grpSpPr>
        <p:sp>
          <p:nvSpPr>
            <p:cNvPr id="162" name="Rounded Rectangle 161"/>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3" name="TextBox 162"/>
            <p:cNvSpPr txBox="1"/>
            <p:nvPr/>
          </p:nvSpPr>
          <p:spPr>
            <a:xfrm>
              <a:off x="990600" y="1295399"/>
              <a:ext cx="990600" cy="264165"/>
            </a:xfrm>
            <a:prstGeom prst="rect">
              <a:avLst/>
            </a:prstGeom>
            <a:noFill/>
          </p:spPr>
          <p:txBody>
            <a:bodyPr wrap="square" rtlCol="0">
              <a:spAutoFit/>
            </a:bodyPr>
            <a:lstStyle/>
            <a:p>
              <a:pPr algn="ctr"/>
              <a:r>
                <a:rPr lang="en-US" sz="1400" dirty="0" smtClean="0"/>
                <a:t>Nearest Neighbor </a:t>
              </a:r>
              <a:endParaRPr lang="en-US" sz="1400" dirty="0"/>
            </a:p>
          </p:txBody>
        </p:sp>
      </p:grpSp>
      <p:cxnSp>
        <p:nvCxnSpPr>
          <p:cNvPr id="164" name="Straight Connector 163"/>
          <p:cNvCxnSpPr/>
          <p:nvPr/>
        </p:nvCxnSpPr>
        <p:spPr>
          <a:xfrm flipV="1">
            <a:off x="6260138" y="2819401"/>
            <a:ext cx="424196" cy="222765"/>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26" name="Group 166"/>
          <p:cNvGrpSpPr/>
          <p:nvPr/>
        </p:nvGrpSpPr>
        <p:grpSpPr>
          <a:xfrm>
            <a:off x="6945938" y="4076700"/>
            <a:ext cx="914400" cy="307777"/>
            <a:chOff x="990600" y="1295400"/>
            <a:chExt cx="990600" cy="307777"/>
          </a:xfrm>
        </p:grpSpPr>
        <p:sp>
          <p:nvSpPr>
            <p:cNvPr id="168" name="Rounded Rectangle 167"/>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9" name="TextBox 168"/>
            <p:cNvSpPr txBox="1"/>
            <p:nvPr/>
          </p:nvSpPr>
          <p:spPr>
            <a:xfrm>
              <a:off x="990600" y="1295400"/>
              <a:ext cx="990600" cy="307777"/>
            </a:xfrm>
            <a:prstGeom prst="rect">
              <a:avLst/>
            </a:prstGeom>
            <a:noFill/>
          </p:spPr>
          <p:txBody>
            <a:bodyPr wrap="square" rtlCol="0">
              <a:spAutoFit/>
            </a:bodyPr>
            <a:lstStyle/>
            <a:p>
              <a:pPr algn="ctr"/>
              <a:r>
                <a:rPr lang="en-US" sz="1400" dirty="0" smtClean="0"/>
                <a:t>Template</a:t>
              </a:r>
              <a:endParaRPr lang="en-US" sz="1400" dirty="0"/>
            </a:p>
          </p:txBody>
        </p:sp>
      </p:grpSp>
      <p:cxnSp>
        <p:nvCxnSpPr>
          <p:cNvPr id="170" name="Straight Connector 169"/>
          <p:cNvCxnSpPr/>
          <p:nvPr/>
        </p:nvCxnSpPr>
        <p:spPr>
          <a:xfrm flipV="1">
            <a:off x="6564938" y="4230589"/>
            <a:ext cx="381000" cy="335577"/>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27" name="Group 171"/>
          <p:cNvGrpSpPr/>
          <p:nvPr/>
        </p:nvGrpSpPr>
        <p:grpSpPr>
          <a:xfrm>
            <a:off x="6531933" y="1028703"/>
            <a:ext cx="1295400" cy="342897"/>
            <a:chOff x="990600" y="1295400"/>
            <a:chExt cx="990600" cy="304800"/>
          </a:xfrm>
        </p:grpSpPr>
        <p:sp>
          <p:nvSpPr>
            <p:cNvPr id="173" name="Rounded Rectangle 172"/>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4" name="TextBox 173"/>
            <p:cNvSpPr txBox="1"/>
            <p:nvPr/>
          </p:nvSpPr>
          <p:spPr>
            <a:xfrm>
              <a:off x="990600" y="1295400"/>
              <a:ext cx="990600" cy="276357"/>
            </a:xfrm>
            <a:prstGeom prst="rect">
              <a:avLst/>
            </a:prstGeom>
            <a:noFill/>
          </p:spPr>
          <p:txBody>
            <a:bodyPr wrap="square" rtlCol="0">
              <a:spAutoFit/>
            </a:bodyPr>
            <a:lstStyle/>
            <a:p>
              <a:pPr algn="ctr"/>
              <a:r>
                <a:rPr lang="en-US" sz="1400" dirty="0" smtClean="0"/>
                <a:t>Stream N-gram</a:t>
              </a:r>
              <a:endParaRPr lang="en-US" sz="1400" dirty="0"/>
            </a:p>
          </p:txBody>
        </p:sp>
      </p:grpSp>
      <p:cxnSp>
        <p:nvCxnSpPr>
          <p:cNvPr id="178" name="Straight Connector 177"/>
          <p:cNvCxnSpPr>
            <a:endCxn id="174" idx="1"/>
          </p:cNvCxnSpPr>
          <p:nvPr/>
        </p:nvCxnSpPr>
        <p:spPr>
          <a:xfrm flipV="1">
            <a:off x="6183938" y="1184153"/>
            <a:ext cx="347995" cy="334014"/>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28" name="Group 183"/>
          <p:cNvGrpSpPr/>
          <p:nvPr/>
        </p:nvGrpSpPr>
        <p:grpSpPr>
          <a:xfrm>
            <a:off x="6488738" y="1447800"/>
            <a:ext cx="1371600" cy="304800"/>
            <a:chOff x="990600" y="1295400"/>
            <a:chExt cx="990600" cy="304800"/>
          </a:xfrm>
        </p:grpSpPr>
        <p:sp>
          <p:nvSpPr>
            <p:cNvPr id="185" name="Rounded Rectangle 184"/>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6" name="TextBox 185"/>
            <p:cNvSpPr txBox="1"/>
            <p:nvPr/>
          </p:nvSpPr>
          <p:spPr>
            <a:xfrm>
              <a:off x="990600" y="1295400"/>
              <a:ext cx="990600" cy="304800"/>
            </a:xfrm>
            <a:prstGeom prst="rect">
              <a:avLst/>
            </a:prstGeom>
            <a:noFill/>
          </p:spPr>
          <p:txBody>
            <a:bodyPr wrap="square" rtlCol="0">
              <a:spAutoFit/>
            </a:bodyPr>
            <a:lstStyle/>
            <a:p>
              <a:pPr algn="ctr"/>
              <a:r>
                <a:rPr lang="en-US" sz="1400" dirty="0" smtClean="0"/>
                <a:t>Word N-gram</a:t>
              </a:r>
              <a:endParaRPr lang="en-US" sz="1400" dirty="0"/>
            </a:p>
          </p:txBody>
        </p:sp>
      </p:grpSp>
      <p:grpSp>
        <p:nvGrpSpPr>
          <p:cNvPr id="29" name="Group 186"/>
          <p:cNvGrpSpPr/>
          <p:nvPr/>
        </p:nvGrpSpPr>
        <p:grpSpPr>
          <a:xfrm>
            <a:off x="6564938" y="1828801"/>
            <a:ext cx="1676400" cy="304800"/>
            <a:chOff x="990600" y="1295399"/>
            <a:chExt cx="990600" cy="304801"/>
          </a:xfrm>
        </p:grpSpPr>
        <p:sp>
          <p:nvSpPr>
            <p:cNvPr id="188" name="Rounded Rectangle 187"/>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9" name="TextBox 188"/>
            <p:cNvSpPr txBox="1"/>
            <p:nvPr/>
          </p:nvSpPr>
          <p:spPr>
            <a:xfrm>
              <a:off x="990600" y="1295399"/>
              <a:ext cx="990600" cy="304801"/>
            </a:xfrm>
            <a:prstGeom prst="rect">
              <a:avLst/>
            </a:prstGeom>
            <a:noFill/>
          </p:spPr>
          <p:txBody>
            <a:bodyPr wrap="square" rtlCol="0">
              <a:spAutoFit/>
            </a:bodyPr>
            <a:lstStyle/>
            <a:p>
              <a:pPr algn="ctr"/>
              <a:r>
                <a:rPr lang="en-US" sz="1400" dirty="0" smtClean="0"/>
                <a:t>Dictionary distance</a:t>
              </a:r>
              <a:endParaRPr lang="en-US" sz="1400" dirty="0"/>
            </a:p>
          </p:txBody>
        </p:sp>
      </p:grpSp>
      <p:cxnSp>
        <p:nvCxnSpPr>
          <p:cNvPr id="190" name="Straight Connector 189"/>
          <p:cNvCxnSpPr>
            <a:endCxn id="185" idx="1"/>
          </p:cNvCxnSpPr>
          <p:nvPr/>
        </p:nvCxnSpPr>
        <p:spPr>
          <a:xfrm>
            <a:off x="6183938" y="1512332"/>
            <a:ext cx="304800" cy="87868"/>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91" name="Straight Connector 190"/>
          <p:cNvCxnSpPr>
            <a:stCxn id="55" idx="3"/>
            <a:endCxn id="189" idx="1"/>
          </p:cNvCxnSpPr>
          <p:nvPr/>
        </p:nvCxnSpPr>
        <p:spPr>
          <a:xfrm>
            <a:off x="6183938" y="1518166"/>
            <a:ext cx="381000" cy="463035"/>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14" name="Down Arrow 113"/>
          <p:cNvSpPr/>
          <p:nvPr/>
        </p:nvSpPr>
        <p:spPr>
          <a:xfrm>
            <a:off x="2743200" y="1752600"/>
            <a:ext cx="1600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b&amp;w</a:t>
            </a:r>
            <a:r>
              <a:rPr lang="en-US" dirty="0" smtClean="0"/>
              <a:t> image</a:t>
            </a:r>
            <a:endParaRPr lang="en-US" dirty="0"/>
          </a:p>
        </p:txBody>
      </p:sp>
      <p:sp>
        <p:nvSpPr>
          <p:cNvPr id="115" name="Down Arrow 114"/>
          <p:cNvSpPr/>
          <p:nvPr/>
        </p:nvSpPr>
        <p:spPr>
          <a:xfrm>
            <a:off x="2743200" y="3352800"/>
            <a:ext cx="1828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pieces </a:t>
            </a:r>
            <a:r>
              <a:rPr lang="en-US" dirty="0" err="1" smtClean="0"/>
              <a:t>w</a:t>
            </a:r>
            <a:r>
              <a:rPr lang="en-US" dirty="0" smtClean="0"/>
              <a:t>/area</a:t>
            </a:r>
            <a:endParaRPr lang="en-US" dirty="0"/>
          </a:p>
        </p:txBody>
      </p:sp>
      <p:sp>
        <p:nvSpPr>
          <p:cNvPr id="116" name="Down Arrow 115"/>
          <p:cNvSpPr/>
          <p:nvPr/>
        </p:nvSpPr>
        <p:spPr>
          <a:xfrm>
            <a:off x="2514600" y="5056302"/>
            <a:ext cx="1828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big pieces</a:t>
            </a:r>
            <a:endParaRPr lang="en-US" dirty="0"/>
          </a:p>
        </p:txBody>
      </p:sp>
      <p:grpSp>
        <p:nvGrpSpPr>
          <p:cNvPr id="30" name="Group 99"/>
          <p:cNvGrpSpPr/>
          <p:nvPr/>
        </p:nvGrpSpPr>
        <p:grpSpPr>
          <a:xfrm>
            <a:off x="4618154" y="4838700"/>
            <a:ext cx="1946784" cy="993578"/>
            <a:chOff x="6464124" y="5317282"/>
            <a:chExt cx="1946784" cy="1312577"/>
          </a:xfrm>
        </p:grpSpPr>
        <p:sp>
          <p:nvSpPr>
            <p:cNvPr id="98" name="Down Arrow 97"/>
            <p:cNvSpPr/>
            <p:nvPr/>
          </p:nvSpPr>
          <p:spPr>
            <a:xfrm rot="10800000">
              <a:off x="6464124" y="5317282"/>
              <a:ext cx="1946784" cy="1293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p:nvSpPr>
          <p:spPr>
            <a:xfrm>
              <a:off x="6898646" y="5410084"/>
              <a:ext cx="1066800" cy="1219775"/>
            </a:xfrm>
            <a:prstGeom prst="rect">
              <a:avLst/>
            </a:prstGeom>
            <a:noFill/>
          </p:spPr>
          <p:txBody>
            <a:bodyPr wrap="square" rtlCol="0">
              <a:spAutoFit/>
            </a:bodyPr>
            <a:lstStyle/>
            <a:p>
              <a:pPr algn="ctr"/>
              <a:r>
                <a:rPr lang="en-US" dirty="0" smtClean="0">
                  <a:solidFill>
                    <a:schemeClr val="bg1"/>
                  </a:solidFill>
                </a:rPr>
                <a:t>scaled lines of words</a:t>
              </a:r>
              <a:endParaRPr lang="en-US" dirty="0">
                <a:solidFill>
                  <a:schemeClr val="bg1"/>
                </a:solidFill>
              </a:endParaRPr>
            </a:p>
          </p:txBody>
        </p:sp>
      </p:grpSp>
      <p:grpSp>
        <p:nvGrpSpPr>
          <p:cNvPr id="31" name="Group 100"/>
          <p:cNvGrpSpPr/>
          <p:nvPr/>
        </p:nvGrpSpPr>
        <p:grpSpPr>
          <a:xfrm>
            <a:off x="4736138" y="3390900"/>
            <a:ext cx="1795795" cy="764908"/>
            <a:chOff x="6429708" y="5216615"/>
            <a:chExt cx="1946784" cy="1293228"/>
          </a:xfrm>
        </p:grpSpPr>
        <p:sp>
          <p:nvSpPr>
            <p:cNvPr id="102" name="Down Arrow 101"/>
            <p:cNvSpPr/>
            <p:nvPr/>
          </p:nvSpPr>
          <p:spPr>
            <a:xfrm rot="10800000">
              <a:off x="6429708" y="5216615"/>
              <a:ext cx="1946784" cy="1293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p:cNvSpPr txBox="1"/>
            <p:nvPr/>
          </p:nvSpPr>
          <p:spPr>
            <a:xfrm>
              <a:off x="6862556" y="5451568"/>
              <a:ext cx="1066800" cy="731281"/>
            </a:xfrm>
            <a:prstGeom prst="rect">
              <a:avLst/>
            </a:prstGeom>
            <a:noFill/>
          </p:spPr>
          <p:txBody>
            <a:bodyPr wrap="square" rtlCol="0">
              <a:spAutoFit/>
            </a:bodyPr>
            <a:lstStyle/>
            <a:p>
              <a:pPr algn="ctr"/>
              <a:r>
                <a:rPr lang="en-US" dirty="0" smtClean="0">
                  <a:solidFill>
                    <a:schemeClr val="bg1"/>
                  </a:solidFill>
                </a:rPr>
                <a:t>feature vectors</a:t>
              </a:r>
              <a:endParaRPr lang="en-US" dirty="0">
                <a:solidFill>
                  <a:schemeClr val="bg1"/>
                </a:solidFill>
              </a:endParaRPr>
            </a:p>
          </p:txBody>
        </p:sp>
      </p:grpSp>
      <p:grpSp>
        <p:nvGrpSpPr>
          <p:cNvPr id="32" name="Group 103"/>
          <p:cNvGrpSpPr/>
          <p:nvPr/>
        </p:nvGrpSpPr>
        <p:grpSpPr>
          <a:xfrm>
            <a:off x="4736138" y="1866900"/>
            <a:ext cx="1719595" cy="609600"/>
            <a:chOff x="6429708" y="5216615"/>
            <a:chExt cx="1946784" cy="1293228"/>
          </a:xfrm>
        </p:grpSpPr>
        <p:sp>
          <p:nvSpPr>
            <p:cNvPr id="135" name="Down Arrow 134"/>
            <p:cNvSpPr/>
            <p:nvPr/>
          </p:nvSpPr>
          <p:spPr>
            <a:xfrm rot="10800000">
              <a:off x="6429708" y="5216615"/>
              <a:ext cx="1946784" cy="1293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nvSpPr>
          <p:spPr>
            <a:xfrm>
              <a:off x="6842742" y="5345446"/>
              <a:ext cx="1066800" cy="624429"/>
            </a:xfrm>
            <a:prstGeom prst="rect">
              <a:avLst/>
            </a:prstGeom>
            <a:noFill/>
          </p:spPr>
          <p:txBody>
            <a:bodyPr wrap="square" rtlCol="0">
              <a:spAutoFit/>
            </a:bodyPr>
            <a:lstStyle/>
            <a:p>
              <a:pPr algn="ctr"/>
              <a:r>
                <a:rPr lang="en-US" dirty="0" smtClean="0">
                  <a:solidFill>
                    <a:schemeClr val="bg1"/>
                  </a:solidFill>
                </a:rPr>
                <a:t>votes</a:t>
              </a:r>
              <a:endParaRPr lang="en-US" dirty="0">
                <a:solidFill>
                  <a:schemeClr val="bg1"/>
                </a:solidFill>
              </a:endParaRPr>
            </a:p>
          </p:txBody>
        </p:sp>
      </p:grpSp>
      <p:grpSp>
        <p:nvGrpSpPr>
          <p:cNvPr id="33" name="Group 137"/>
          <p:cNvGrpSpPr/>
          <p:nvPr/>
        </p:nvGrpSpPr>
        <p:grpSpPr>
          <a:xfrm>
            <a:off x="4812338" y="419100"/>
            <a:ext cx="1719595" cy="609600"/>
            <a:chOff x="6429708" y="5216615"/>
            <a:chExt cx="1946784" cy="1293228"/>
          </a:xfrm>
        </p:grpSpPr>
        <p:sp>
          <p:nvSpPr>
            <p:cNvPr id="117" name="Down Arrow 116"/>
            <p:cNvSpPr/>
            <p:nvPr/>
          </p:nvSpPr>
          <p:spPr>
            <a:xfrm rot="10800000">
              <a:off x="6429708" y="5216615"/>
              <a:ext cx="1946784" cy="1293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6842742" y="5345446"/>
              <a:ext cx="1066800" cy="783515"/>
            </a:xfrm>
            <a:prstGeom prst="rect">
              <a:avLst/>
            </a:prstGeom>
            <a:noFill/>
          </p:spPr>
          <p:txBody>
            <a:bodyPr wrap="square" rtlCol="0">
              <a:spAutoFit/>
            </a:bodyPr>
            <a:lstStyle/>
            <a:p>
              <a:pPr algn="ctr"/>
              <a:r>
                <a:rPr lang="en-US" dirty="0" smtClean="0">
                  <a:solidFill>
                    <a:schemeClr val="bg1"/>
                  </a:solidFill>
                </a:rPr>
                <a:t>string</a:t>
              </a:r>
              <a:endParaRPr lang="en-US" dirty="0">
                <a:solidFill>
                  <a:schemeClr val="bg1"/>
                </a:solidFill>
              </a:endParaRPr>
            </a:p>
          </p:txBody>
        </p:sp>
      </p:grpSp>
      <p:grpSp>
        <p:nvGrpSpPr>
          <p:cNvPr id="34" name="Group 49"/>
          <p:cNvGrpSpPr/>
          <p:nvPr/>
        </p:nvGrpSpPr>
        <p:grpSpPr>
          <a:xfrm>
            <a:off x="7022138" y="3209953"/>
            <a:ext cx="1219200" cy="646332"/>
            <a:chOff x="5334000" y="3733799"/>
            <a:chExt cx="1828800" cy="646332"/>
          </a:xfrm>
        </p:grpSpPr>
        <p:sp>
          <p:nvSpPr>
            <p:cNvPr id="105" name="Rectangle 104"/>
            <p:cNvSpPr/>
            <p:nvPr/>
          </p:nvSpPr>
          <p:spPr>
            <a:xfrm>
              <a:off x="5334000" y="3733799"/>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5334000" y="3733800"/>
              <a:ext cx="1828800" cy="646331"/>
            </a:xfrm>
            <a:prstGeom prst="rect">
              <a:avLst/>
            </a:prstGeom>
            <a:noFill/>
          </p:spPr>
          <p:txBody>
            <a:bodyPr wrap="square" rtlCol="0">
              <a:spAutoFit/>
            </a:bodyPr>
            <a:lstStyle/>
            <a:p>
              <a:pPr algn="ctr"/>
              <a:r>
                <a:rPr lang="en-US" dirty="0" smtClean="0"/>
                <a:t>Processed Library</a:t>
              </a:r>
              <a:endParaRPr lang="en-US" dirty="0"/>
            </a:p>
          </p:txBody>
        </p:sp>
      </p:grpSp>
      <p:grpSp>
        <p:nvGrpSpPr>
          <p:cNvPr id="35" name="Group 100"/>
          <p:cNvGrpSpPr/>
          <p:nvPr/>
        </p:nvGrpSpPr>
        <p:grpSpPr>
          <a:xfrm rot="17868734">
            <a:off x="6350337" y="3091762"/>
            <a:ext cx="512162" cy="685145"/>
            <a:chOff x="6429708" y="5216615"/>
            <a:chExt cx="1946784" cy="1293228"/>
          </a:xfrm>
        </p:grpSpPr>
        <p:sp>
          <p:nvSpPr>
            <p:cNvPr id="126" name="Down Arrow 125"/>
            <p:cNvSpPr/>
            <p:nvPr/>
          </p:nvSpPr>
          <p:spPr>
            <a:xfrm rot="10800000">
              <a:off x="6429708" y="5216615"/>
              <a:ext cx="1946784" cy="1293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6842742" y="5345446"/>
              <a:ext cx="1066800" cy="624429"/>
            </a:xfrm>
            <a:prstGeom prst="rect">
              <a:avLst/>
            </a:prstGeom>
            <a:noFill/>
          </p:spPr>
          <p:txBody>
            <a:bodyPr wrap="square" rtlCol="0">
              <a:spAutoFit/>
            </a:bodyPr>
            <a:lstStyle/>
            <a:p>
              <a:pPr algn="ctr"/>
              <a:endParaRPr lang="en-US" dirty="0">
                <a:solidFill>
                  <a:schemeClr val="bg1"/>
                </a:solidFill>
              </a:endParaRPr>
            </a:p>
          </p:txBody>
        </p:sp>
      </p:grpSp>
      <p:grpSp>
        <p:nvGrpSpPr>
          <p:cNvPr id="36" name="Group 46"/>
          <p:cNvGrpSpPr/>
          <p:nvPr/>
        </p:nvGrpSpPr>
        <p:grpSpPr>
          <a:xfrm>
            <a:off x="5205076" y="6068195"/>
            <a:ext cx="838200" cy="381000"/>
            <a:chOff x="5334000" y="3733800"/>
            <a:chExt cx="1828800" cy="381000"/>
          </a:xfrm>
        </p:grpSpPr>
        <p:sp>
          <p:nvSpPr>
            <p:cNvPr id="138" name="Rectangle 137"/>
            <p:cNvSpPr/>
            <p:nvPr/>
          </p:nvSpPr>
          <p:spPr>
            <a:xfrm>
              <a:off x="5334000" y="37338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p:cNvSpPr txBox="1"/>
            <p:nvPr/>
          </p:nvSpPr>
          <p:spPr>
            <a:xfrm>
              <a:off x="5334000" y="3733800"/>
              <a:ext cx="1828800" cy="369332"/>
            </a:xfrm>
            <a:prstGeom prst="rect">
              <a:avLst/>
            </a:prstGeom>
            <a:noFill/>
          </p:spPr>
          <p:txBody>
            <a:bodyPr wrap="square" rtlCol="0">
              <a:spAutoFit/>
            </a:bodyPr>
            <a:lstStyle/>
            <a:p>
              <a:pPr algn="ctr"/>
              <a:r>
                <a:rPr lang="en-US" dirty="0" err="1" smtClean="0"/>
                <a:t>Scaler</a:t>
              </a:r>
              <a:endParaRPr lang="en-US" dirty="0"/>
            </a:p>
          </p:txBody>
        </p:sp>
      </p:grpSp>
      <p:grpSp>
        <p:nvGrpSpPr>
          <p:cNvPr id="37" name="Group 117"/>
          <p:cNvGrpSpPr/>
          <p:nvPr/>
        </p:nvGrpSpPr>
        <p:grpSpPr>
          <a:xfrm>
            <a:off x="6455733" y="5833644"/>
            <a:ext cx="685800" cy="307777"/>
            <a:chOff x="990600" y="1295400"/>
            <a:chExt cx="990600" cy="307777"/>
          </a:xfrm>
        </p:grpSpPr>
        <p:sp>
          <p:nvSpPr>
            <p:cNvPr id="146" name="Rounded Rectangle 145"/>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7" name="TextBox 146"/>
            <p:cNvSpPr txBox="1"/>
            <p:nvPr/>
          </p:nvSpPr>
          <p:spPr>
            <a:xfrm>
              <a:off x="990600" y="1295400"/>
              <a:ext cx="990600" cy="307777"/>
            </a:xfrm>
            <a:prstGeom prst="rect">
              <a:avLst/>
            </a:prstGeom>
            <a:noFill/>
          </p:spPr>
          <p:txBody>
            <a:bodyPr wrap="square" rtlCol="0">
              <a:spAutoFit/>
            </a:bodyPr>
            <a:lstStyle/>
            <a:p>
              <a:pPr algn="ctr"/>
              <a:r>
                <a:rPr lang="en-US" sz="1400" dirty="0" smtClean="0"/>
                <a:t>Simple</a:t>
              </a:r>
              <a:endParaRPr lang="en-US" sz="1400" dirty="0"/>
            </a:p>
          </p:txBody>
        </p:sp>
      </p:grpSp>
      <p:cxnSp>
        <p:nvCxnSpPr>
          <p:cNvPr id="148" name="Straight Connector 147"/>
          <p:cNvCxnSpPr/>
          <p:nvPr/>
        </p:nvCxnSpPr>
        <p:spPr>
          <a:xfrm flipV="1">
            <a:off x="6043276" y="5987533"/>
            <a:ext cx="412457" cy="265328"/>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38" name="Group 117"/>
          <p:cNvGrpSpPr/>
          <p:nvPr/>
        </p:nvGrpSpPr>
        <p:grpSpPr>
          <a:xfrm>
            <a:off x="6455733" y="6217618"/>
            <a:ext cx="1143002" cy="307777"/>
            <a:chOff x="990600" y="1295400"/>
            <a:chExt cx="990600" cy="307777"/>
          </a:xfrm>
        </p:grpSpPr>
        <p:sp>
          <p:nvSpPr>
            <p:cNvPr id="160" name="Rounded Rectangle 159"/>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1" name="TextBox 160"/>
            <p:cNvSpPr txBox="1"/>
            <p:nvPr/>
          </p:nvSpPr>
          <p:spPr>
            <a:xfrm>
              <a:off x="990600" y="1295400"/>
              <a:ext cx="990600" cy="307777"/>
            </a:xfrm>
            <a:prstGeom prst="rect">
              <a:avLst/>
            </a:prstGeom>
            <a:noFill/>
          </p:spPr>
          <p:txBody>
            <a:bodyPr wrap="square" rtlCol="0">
              <a:spAutoFit/>
            </a:bodyPr>
            <a:lstStyle/>
            <a:p>
              <a:pPr algn="ctr"/>
              <a:r>
                <a:rPr lang="en-US" sz="1400" dirty="0" smtClean="0"/>
                <a:t>Proportional</a:t>
              </a:r>
              <a:endParaRPr lang="en-US" sz="1400" dirty="0"/>
            </a:p>
          </p:txBody>
        </p:sp>
      </p:grpSp>
      <p:cxnSp>
        <p:nvCxnSpPr>
          <p:cNvPr id="165" name="Straight Connector 164"/>
          <p:cNvCxnSpPr/>
          <p:nvPr/>
        </p:nvCxnSpPr>
        <p:spPr>
          <a:xfrm>
            <a:off x="6043276" y="6252861"/>
            <a:ext cx="412457" cy="118646"/>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71" name="Down Arrow 170"/>
          <p:cNvSpPr/>
          <p:nvPr/>
        </p:nvSpPr>
        <p:spPr>
          <a:xfrm rot="16200000">
            <a:off x="4080969" y="5808863"/>
            <a:ext cx="1025928"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TextBox 171"/>
          <p:cNvSpPr txBox="1"/>
          <p:nvPr/>
        </p:nvSpPr>
        <p:spPr>
          <a:xfrm>
            <a:off x="4038600" y="5987533"/>
            <a:ext cx="907861" cy="646331"/>
          </a:xfrm>
          <a:prstGeom prst="rect">
            <a:avLst/>
          </a:prstGeom>
          <a:noFill/>
        </p:spPr>
        <p:txBody>
          <a:bodyPr wrap="square" rtlCol="0">
            <a:spAutoFit/>
          </a:bodyPr>
          <a:lstStyle/>
          <a:p>
            <a:r>
              <a:rPr lang="en-US" dirty="0" smtClean="0">
                <a:solidFill>
                  <a:schemeClr val="bg1"/>
                </a:solidFill>
              </a:rPr>
              <a:t>lines of words</a:t>
            </a:r>
            <a:endParaRPr lang="en-US" dirty="0">
              <a:solidFill>
                <a:schemeClr val="bg1"/>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Everything has tradeoffs</a:t>
            </a:r>
          </a:p>
          <a:p>
            <a:r>
              <a:rPr lang="en-US" dirty="0" err="1" smtClean="0"/>
              <a:t>Gotchas</a:t>
            </a:r>
            <a:r>
              <a:rPr lang="en-US" dirty="0" smtClean="0"/>
              <a:t> and stupid mistakes abound</a:t>
            </a:r>
          </a:p>
          <a:p>
            <a:r>
              <a:rPr lang="en-US" dirty="0" smtClean="0"/>
              <a:t>OCR is hard</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OCR is AWESOME</a:t>
            </a:r>
          </a:p>
          <a:p>
            <a:r>
              <a:rPr lang="en-US" dirty="0" smtClean="0"/>
              <a:t>So are owls</a:t>
            </a:r>
            <a:endParaRPr lang="en-US" dirty="0"/>
          </a:p>
        </p:txBody>
      </p:sp>
      <p:pic>
        <p:nvPicPr>
          <p:cNvPr id="1027" name="Picture 3" descr="C:\Documents and Settings\Lab User\Desktop\OCRLY.jpg"/>
          <p:cNvPicPr>
            <a:picLocks noChangeAspect="1" noChangeArrowheads="1"/>
          </p:cNvPicPr>
          <p:nvPr/>
        </p:nvPicPr>
        <p:blipFill>
          <a:blip r:embed="rId2" cstate="print"/>
          <a:srcRect/>
          <a:stretch>
            <a:fillRect/>
          </a:stretch>
        </p:blipFill>
        <p:spPr bwMode="auto">
          <a:xfrm>
            <a:off x="3048000" y="2971800"/>
            <a:ext cx="3429000" cy="3124200"/>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r>
              <a:rPr lang="en-US" dirty="0" err="1" smtClean="0"/>
              <a:t>Binarizer</a:t>
            </a:r>
            <a:r>
              <a:rPr lang="en-US" dirty="0" smtClean="0"/>
              <a:t>: make use of local and global data both.</a:t>
            </a:r>
          </a:p>
          <a:p>
            <a:r>
              <a:rPr lang="en-US" dirty="0" err="1" smtClean="0"/>
              <a:t>Segmenter</a:t>
            </a:r>
            <a:r>
              <a:rPr lang="en-US" dirty="0" smtClean="0"/>
              <a:t> and Typesetter: seam carving for edge cases.</a:t>
            </a:r>
          </a:p>
          <a:p>
            <a:r>
              <a:rPr lang="en-US" dirty="0" smtClean="0"/>
              <a:t>Feature Extractor: generalizing, invariance to skewing, occlusion, rotation. </a:t>
            </a:r>
          </a:p>
          <a:p>
            <a:r>
              <a:rPr lang="en-US" dirty="0" smtClean="0"/>
              <a:t>Linguist: </a:t>
            </a:r>
            <a:r>
              <a:rPr lang="en-US" dirty="0" err="1" smtClean="0"/>
              <a:t>HMMs</a:t>
            </a:r>
            <a:r>
              <a:rPr lang="en-US" dirty="0" smtClean="0"/>
              <a:t> for </a:t>
            </a:r>
            <a:r>
              <a:rPr lang="en-US" dirty="0" err="1" smtClean="0"/>
              <a:t>n</a:t>
            </a:r>
            <a:r>
              <a:rPr lang="en-US" dirty="0" smtClean="0"/>
              <a:t>-grams, multiple passes</a:t>
            </a:r>
          </a:p>
          <a:p>
            <a:r>
              <a:rPr lang="en-US" dirty="0" smtClean="0"/>
              <a:t>General: optimization, better use of libraries</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Font typeface="Arial"/>
              <a:buChar char="•"/>
            </a:pPr>
            <a:r>
              <a:rPr lang="en-US" dirty="0" smtClean="0"/>
              <a:t>Different Sizes and Different Fonts</a:t>
            </a:r>
            <a:endParaRPr lang="en-US" dirty="0"/>
          </a:p>
        </p:txBody>
      </p:sp>
      <p:sp>
        <p:nvSpPr>
          <p:cNvPr id="3" name="Content Placeholder 2"/>
          <p:cNvSpPr>
            <a:spLocks noGrp="1"/>
          </p:cNvSpPr>
          <p:nvPr>
            <p:ph idx="1"/>
          </p:nvPr>
        </p:nvSpPr>
        <p:spPr>
          <a:xfrm>
            <a:off x="457200" y="2209799"/>
            <a:ext cx="5410200" cy="1219199"/>
          </a:xfrm>
        </p:spPr>
        <p:txBody>
          <a:bodyPr>
            <a:normAutofit/>
          </a:bodyPr>
          <a:lstStyle/>
          <a:p>
            <a:pPr>
              <a:buNone/>
            </a:pPr>
            <a:r>
              <a:rPr lang="en-US" sz="6000" dirty="0" smtClean="0"/>
              <a:t>A </a:t>
            </a:r>
            <a:r>
              <a:rPr lang="en-US" sz="6000" dirty="0" smtClean="0">
                <a:latin typeface="Abadi MT Condensed Light"/>
                <a:cs typeface="Abadi MT Condensed Light"/>
              </a:rPr>
              <a:t>A </a:t>
            </a:r>
            <a:r>
              <a:rPr lang="en-US" sz="6000" dirty="0" smtClean="0">
                <a:latin typeface="BlairMdITC TT-Medium"/>
                <a:cs typeface="BlairMdITC TT-Medium"/>
              </a:rPr>
              <a:t>A </a:t>
            </a:r>
            <a:r>
              <a:rPr lang="en-US" sz="6000" dirty="0" smtClean="0">
                <a:latin typeface="Braggadocio"/>
                <a:cs typeface="Braggadocio"/>
              </a:rPr>
              <a:t>A </a:t>
            </a:r>
            <a:r>
              <a:rPr lang="en-US" sz="6000" dirty="0" smtClean="0">
                <a:latin typeface="Capitals"/>
                <a:cs typeface="Capitals"/>
              </a:rPr>
              <a:t>A </a:t>
            </a:r>
            <a:r>
              <a:rPr lang="en-US" sz="6000" dirty="0" smtClean="0">
                <a:latin typeface="Cooper Black"/>
                <a:cs typeface="Cooper Black"/>
              </a:rPr>
              <a:t>A </a:t>
            </a:r>
            <a:r>
              <a:rPr lang="en-US" sz="6000" dirty="0" smtClean="0">
                <a:latin typeface="Jazz LET"/>
                <a:cs typeface="Jazz LET"/>
              </a:rPr>
              <a:t>A</a:t>
            </a:r>
            <a:endParaRPr lang="en-US" sz="6000" dirty="0">
              <a:latin typeface="Cooper Black"/>
              <a:cs typeface="Cooper Black"/>
            </a:endParaRPr>
          </a:p>
        </p:txBody>
      </p:sp>
      <p:pic>
        <p:nvPicPr>
          <p:cNvPr id="4" name="Picture 3" descr="handWritten.png"/>
          <p:cNvPicPr>
            <a:picLocks noChangeAspect="1"/>
          </p:cNvPicPr>
          <p:nvPr/>
        </p:nvPicPr>
        <p:blipFill>
          <a:blip r:embed="rId2"/>
          <a:stretch>
            <a:fillRect/>
          </a:stretch>
        </p:blipFill>
        <p:spPr>
          <a:xfrm>
            <a:off x="457200" y="3733800"/>
            <a:ext cx="5466440" cy="2127250"/>
          </a:xfrm>
          <a:prstGeom prst="rect">
            <a:avLst/>
          </a:prstGeom>
        </p:spPr>
      </p:pic>
      <p:pic>
        <p:nvPicPr>
          <p:cNvPr id="5" name="Picture 4" descr="singlet.tiff"/>
          <p:cNvPicPr>
            <a:picLocks noChangeAspect="1"/>
          </p:cNvPicPr>
          <p:nvPr/>
        </p:nvPicPr>
        <p:blipFill>
          <a:blip r:embed="rId3"/>
          <a:stretch>
            <a:fillRect/>
          </a:stretch>
        </p:blipFill>
        <p:spPr>
          <a:xfrm>
            <a:off x="6248400" y="2514601"/>
            <a:ext cx="2438400" cy="33464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Focus</a:t>
            </a:r>
            <a:endParaRPr lang="en-US" dirty="0"/>
          </a:p>
        </p:txBody>
      </p:sp>
      <p:sp>
        <p:nvSpPr>
          <p:cNvPr id="3" name="Content Placeholder 2"/>
          <p:cNvSpPr>
            <a:spLocks noGrp="1"/>
          </p:cNvSpPr>
          <p:nvPr>
            <p:ph idx="1"/>
          </p:nvPr>
        </p:nvSpPr>
        <p:spPr/>
        <p:txBody>
          <a:bodyPr>
            <a:normAutofit/>
          </a:bodyPr>
          <a:lstStyle/>
          <a:p>
            <a:r>
              <a:rPr lang="en-US" dirty="0" smtClean="0"/>
              <a:t>Conditions similar to those of scanned documents</a:t>
            </a:r>
          </a:p>
          <a:p>
            <a:r>
              <a:rPr lang="en-US" dirty="0" smtClean="0"/>
              <a:t>Consistent coloring within text and within background</a:t>
            </a:r>
          </a:p>
          <a:p>
            <a:r>
              <a:rPr lang="en-US" dirty="0" smtClean="0"/>
              <a:t>Limited but allowed noise, skew and rotation</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a:t>
            </a:r>
            <a:endParaRPr lang="en-US" dirty="0"/>
          </a:p>
        </p:txBody>
      </p:sp>
      <p:pic>
        <p:nvPicPr>
          <p:cNvPr id="4" name="Content Placeholder 3" descr="Preface.jpg"/>
          <p:cNvPicPr>
            <a:picLocks noGrp="1" noChangeAspect="1"/>
          </p:cNvPicPr>
          <p:nvPr>
            <p:ph idx="1"/>
          </p:nvPr>
        </p:nvPicPr>
        <p:blipFill>
          <a:blip r:embed="rId2"/>
          <a:srcRect l="-78621" r="-78621"/>
          <a:stretch>
            <a:fillRect/>
          </a:stretch>
        </p:blipFill>
        <p:spPr>
          <a:xfrm>
            <a:off x="-2057400" y="1600200"/>
            <a:ext cx="8229600" cy="4525963"/>
          </a:xfrm>
        </p:spPr>
      </p:pic>
      <p:pic>
        <p:nvPicPr>
          <p:cNvPr id="5" name="Picture 4" descr="coloring2.tiff"/>
          <p:cNvPicPr>
            <a:picLocks noChangeAspect="1"/>
          </p:cNvPicPr>
          <p:nvPr/>
        </p:nvPicPr>
        <p:blipFill>
          <a:blip r:embed="rId3"/>
          <a:stretch>
            <a:fillRect/>
          </a:stretch>
        </p:blipFill>
        <p:spPr>
          <a:xfrm>
            <a:off x="4267200" y="3970315"/>
            <a:ext cx="3886200" cy="2155848"/>
          </a:xfrm>
          <a:prstGeom prst="rect">
            <a:avLst/>
          </a:prstGeom>
        </p:spPr>
      </p:pic>
      <p:pic>
        <p:nvPicPr>
          <p:cNvPr id="6" name="Picture 5" descr="bigFontTest.png"/>
          <p:cNvPicPr>
            <a:picLocks noChangeAspect="1"/>
          </p:cNvPicPr>
          <p:nvPr/>
        </p:nvPicPr>
        <p:blipFill>
          <a:blip r:embed="rId4"/>
          <a:stretch>
            <a:fillRect/>
          </a:stretch>
        </p:blipFill>
        <p:spPr>
          <a:xfrm>
            <a:off x="4267201" y="1600199"/>
            <a:ext cx="3886200" cy="208703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t>
            </a:r>
            <a:endParaRPr lang="en-US" dirty="0"/>
          </a:p>
        </p:txBody>
      </p:sp>
      <p:pic>
        <p:nvPicPr>
          <p:cNvPr id="4" name="Picture 3" descr="coloring.tiff"/>
          <p:cNvPicPr>
            <a:picLocks noChangeAspect="1"/>
          </p:cNvPicPr>
          <p:nvPr/>
        </p:nvPicPr>
        <p:blipFill>
          <a:blip r:embed="rId2"/>
          <a:stretch>
            <a:fillRect/>
          </a:stretch>
        </p:blipFill>
        <p:spPr>
          <a:xfrm>
            <a:off x="2971800" y="4343400"/>
            <a:ext cx="3115733" cy="1752600"/>
          </a:xfrm>
          <a:prstGeom prst="rect">
            <a:avLst/>
          </a:prstGeom>
        </p:spPr>
      </p:pic>
      <p:pic>
        <p:nvPicPr>
          <p:cNvPr id="5" name="Picture 4" descr="captcha.png"/>
          <p:cNvPicPr>
            <a:picLocks noChangeAspect="1"/>
          </p:cNvPicPr>
          <p:nvPr/>
        </p:nvPicPr>
        <p:blipFill>
          <a:blip r:embed="rId3"/>
          <a:stretch>
            <a:fillRect/>
          </a:stretch>
        </p:blipFill>
        <p:spPr>
          <a:xfrm>
            <a:off x="5181600" y="1417638"/>
            <a:ext cx="3505200" cy="2536868"/>
          </a:xfrm>
          <a:prstGeom prst="rect">
            <a:avLst/>
          </a:prstGeom>
        </p:spPr>
      </p:pic>
      <p:pic>
        <p:nvPicPr>
          <p:cNvPr id="6" name="Picture 5" descr="YosemiteSign.jpg"/>
          <p:cNvPicPr>
            <a:picLocks noChangeAspect="1"/>
          </p:cNvPicPr>
          <p:nvPr/>
        </p:nvPicPr>
        <p:blipFill>
          <a:blip r:embed="rId4"/>
          <a:stretch>
            <a:fillRect/>
          </a:stretch>
        </p:blipFill>
        <p:spPr>
          <a:xfrm>
            <a:off x="457199" y="1417638"/>
            <a:ext cx="3382491" cy="253686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Architecture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p:nvPr/>
        </p:nvGrpSpPr>
        <p:grpSpPr>
          <a:xfrm>
            <a:off x="4736138" y="4381500"/>
            <a:ext cx="1828800" cy="381000"/>
            <a:chOff x="5334000" y="3733800"/>
            <a:chExt cx="1828800" cy="381000"/>
          </a:xfrm>
        </p:grpSpPr>
        <p:sp>
          <p:nvSpPr>
            <p:cNvPr id="5" name="Rectangle 4"/>
            <p:cNvSpPr/>
            <p:nvPr/>
          </p:nvSpPr>
          <p:spPr>
            <a:xfrm>
              <a:off x="5334000" y="37338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0" y="3733800"/>
              <a:ext cx="1828800" cy="369332"/>
            </a:xfrm>
            <a:prstGeom prst="rect">
              <a:avLst/>
            </a:prstGeom>
            <a:noFill/>
          </p:spPr>
          <p:txBody>
            <a:bodyPr wrap="square" rtlCol="0">
              <a:spAutoFit/>
            </a:bodyPr>
            <a:lstStyle/>
            <a:p>
              <a:pPr algn="ctr"/>
              <a:r>
                <a:rPr lang="en-US" dirty="0" smtClean="0"/>
                <a:t>Feature Extractor</a:t>
              </a:r>
              <a:endParaRPr lang="en-US" dirty="0"/>
            </a:p>
          </p:txBody>
        </p:sp>
      </p:grpSp>
      <p:grpSp>
        <p:nvGrpSpPr>
          <p:cNvPr id="3" name="Group 9"/>
          <p:cNvGrpSpPr/>
          <p:nvPr/>
        </p:nvGrpSpPr>
        <p:grpSpPr>
          <a:xfrm>
            <a:off x="3048000" y="1143000"/>
            <a:ext cx="1066800" cy="381000"/>
            <a:chOff x="1066800" y="762000"/>
            <a:chExt cx="1066800" cy="381000"/>
          </a:xfrm>
        </p:grpSpPr>
        <p:sp>
          <p:nvSpPr>
            <p:cNvPr id="11" name="Rectangle 10"/>
            <p:cNvSpPr/>
            <p:nvPr/>
          </p:nvSpPr>
          <p:spPr>
            <a:xfrm>
              <a:off x="1066800" y="7620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66800" y="762000"/>
              <a:ext cx="1066800" cy="369332"/>
            </a:xfrm>
            <a:prstGeom prst="rect">
              <a:avLst/>
            </a:prstGeom>
            <a:noFill/>
          </p:spPr>
          <p:txBody>
            <a:bodyPr wrap="square" rtlCol="0">
              <a:spAutoFit/>
            </a:bodyPr>
            <a:lstStyle/>
            <a:p>
              <a:pPr algn="ctr"/>
              <a:r>
                <a:rPr lang="en-US" dirty="0" err="1" smtClean="0"/>
                <a:t>Binarizer</a:t>
              </a:r>
              <a:endParaRPr lang="en-US" dirty="0"/>
            </a:p>
          </p:txBody>
        </p:sp>
      </p:grpSp>
      <p:grpSp>
        <p:nvGrpSpPr>
          <p:cNvPr id="4" name="Group 21"/>
          <p:cNvGrpSpPr/>
          <p:nvPr/>
        </p:nvGrpSpPr>
        <p:grpSpPr>
          <a:xfrm>
            <a:off x="2971800" y="2667000"/>
            <a:ext cx="1219200" cy="381000"/>
            <a:chOff x="5334000" y="3733800"/>
            <a:chExt cx="1828800" cy="381000"/>
          </a:xfrm>
        </p:grpSpPr>
        <p:sp>
          <p:nvSpPr>
            <p:cNvPr id="23" name="Rectangle 22"/>
            <p:cNvSpPr/>
            <p:nvPr/>
          </p:nvSpPr>
          <p:spPr>
            <a:xfrm>
              <a:off x="5334000" y="37338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334000" y="3733800"/>
              <a:ext cx="1828800" cy="369332"/>
            </a:xfrm>
            <a:prstGeom prst="rect">
              <a:avLst/>
            </a:prstGeom>
            <a:noFill/>
          </p:spPr>
          <p:txBody>
            <a:bodyPr wrap="square" rtlCol="0">
              <a:spAutoFit/>
            </a:bodyPr>
            <a:lstStyle/>
            <a:p>
              <a:pPr algn="ctr"/>
              <a:r>
                <a:rPr lang="en-US" dirty="0" err="1" smtClean="0"/>
                <a:t>Segmenter</a:t>
              </a:r>
              <a:endParaRPr lang="en-US" dirty="0"/>
            </a:p>
          </p:txBody>
        </p:sp>
      </p:grpSp>
      <p:grpSp>
        <p:nvGrpSpPr>
          <p:cNvPr id="7" name="Group 38"/>
          <p:cNvGrpSpPr/>
          <p:nvPr/>
        </p:nvGrpSpPr>
        <p:grpSpPr>
          <a:xfrm>
            <a:off x="2895600" y="4267200"/>
            <a:ext cx="1447800" cy="381000"/>
            <a:chOff x="5334000" y="3733800"/>
            <a:chExt cx="1828800" cy="381000"/>
          </a:xfrm>
        </p:grpSpPr>
        <p:sp>
          <p:nvSpPr>
            <p:cNvPr id="40" name="Rectangle 39"/>
            <p:cNvSpPr/>
            <p:nvPr/>
          </p:nvSpPr>
          <p:spPr>
            <a:xfrm>
              <a:off x="5334000" y="37338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334000" y="3733800"/>
              <a:ext cx="1828800" cy="369332"/>
            </a:xfrm>
            <a:prstGeom prst="rect">
              <a:avLst/>
            </a:prstGeom>
            <a:noFill/>
          </p:spPr>
          <p:txBody>
            <a:bodyPr wrap="square" rtlCol="0">
              <a:spAutoFit/>
            </a:bodyPr>
            <a:lstStyle/>
            <a:p>
              <a:pPr algn="ctr"/>
              <a:r>
                <a:rPr lang="en-US" dirty="0" err="1" smtClean="0"/>
                <a:t>Thresholder</a:t>
              </a:r>
              <a:endParaRPr lang="en-US" dirty="0"/>
            </a:p>
          </p:txBody>
        </p:sp>
      </p:grpSp>
      <p:sp>
        <p:nvSpPr>
          <p:cNvPr id="43" name="Down Arrow 42"/>
          <p:cNvSpPr/>
          <p:nvPr/>
        </p:nvSpPr>
        <p:spPr>
          <a:xfrm>
            <a:off x="2819400" y="381000"/>
            <a:ext cx="1600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color image</a:t>
            </a:r>
            <a:endParaRPr lang="en-US" dirty="0"/>
          </a:p>
        </p:txBody>
      </p:sp>
      <p:grpSp>
        <p:nvGrpSpPr>
          <p:cNvPr id="8" name="Group 46"/>
          <p:cNvGrpSpPr/>
          <p:nvPr/>
        </p:nvGrpSpPr>
        <p:grpSpPr>
          <a:xfrm>
            <a:off x="2667000" y="6062364"/>
            <a:ext cx="1219200" cy="381000"/>
            <a:chOff x="5334000" y="3733800"/>
            <a:chExt cx="1828800" cy="381000"/>
          </a:xfrm>
        </p:grpSpPr>
        <p:sp>
          <p:nvSpPr>
            <p:cNvPr id="48" name="Rectangle 47"/>
            <p:cNvSpPr/>
            <p:nvPr/>
          </p:nvSpPr>
          <p:spPr>
            <a:xfrm>
              <a:off x="5334000" y="37338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5334000" y="3733800"/>
              <a:ext cx="1828800" cy="369332"/>
            </a:xfrm>
            <a:prstGeom prst="rect">
              <a:avLst/>
            </a:prstGeom>
            <a:noFill/>
          </p:spPr>
          <p:txBody>
            <a:bodyPr wrap="square" rtlCol="0">
              <a:spAutoFit/>
            </a:bodyPr>
            <a:lstStyle/>
            <a:p>
              <a:pPr algn="ctr"/>
              <a:r>
                <a:rPr lang="en-US" dirty="0" smtClean="0"/>
                <a:t>Typesetter</a:t>
              </a:r>
              <a:endParaRPr lang="en-US" dirty="0"/>
            </a:p>
          </p:txBody>
        </p:sp>
      </p:grpSp>
      <p:grpSp>
        <p:nvGrpSpPr>
          <p:cNvPr id="9" name="Group 49"/>
          <p:cNvGrpSpPr/>
          <p:nvPr/>
        </p:nvGrpSpPr>
        <p:grpSpPr>
          <a:xfrm>
            <a:off x="5193338" y="2857500"/>
            <a:ext cx="1066800" cy="381000"/>
            <a:chOff x="5334000" y="3733800"/>
            <a:chExt cx="1828800" cy="381000"/>
          </a:xfrm>
        </p:grpSpPr>
        <p:sp>
          <p:nvSpPr>
            <p:cNvPr id="51" name="Rectangle 50"/>
            <p:cNvSpPr/>
            <p:nvPr/>
          </p:nvSpPr>
          <p:spPr>
            <a:xfrm>
              <a:off x="5334000" y="37338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334000" y="3733800"/>
              <a:ext cx="1828800" cy="369332"/>
            </a:xfrm>
            <a:prstGeom prst="rect">
              <a:avLst/>
            </a:prstGeom>
            <a:noFill/>
          </p:spPr>
          <p:txBody>
            <a:bodyPr wrap="square" rtlCol="0">
              <a:spAutoFit/>
            </a:bodyPr>
            <a:lstStyle/>
            <a:p>
              <a:pPr algn="ctr"/>
              <a:r>
                <a:rPr lang="en-US" dirty="0" smtClean="0"/>
                <a:t>Matcher</a:t>
              </a:r>
              <a:endParaRPr lang="en-US" dirty="0"/>
            </a:p>
          </p:txBody>
        </p:sp>
      </p:grpSp>
      <p:grpSp>
        <p:nvGrpSpPr>
          <p:cNvPr id="10" name="Group 52"/>
          <p:cNvGrpSpPr/>
          <p:nvPr/>
        </p:nvGrpSpPr>
        <p:grpSpPr>
          <a:xfrm>
            <a:off x="5117138" y="1333500"/>
            <a:ext cx="1066800" cy="381000"/>
            <a:chOff x="5334000" y="3733800"/>
            <a:chExt cx="1828800" cy="381000"/>
          </a:xfrm>
        </p:grpSpPr>
        <p:sp>
          <p:nvSpPr>
            <p:cNvPr id="54" name="Rectangle 53"/>
            <p:cNvSpPr/>
            <p:nvPr/>
          </p:nvSpPr>
          <p:spPr>
            <a:xfrm>
              <a:off x="5334000" y="37338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334000" y="3733800"/>
              <a:ext cx="1828800" cy="369332"/>
            </a:xfrm>
            <a:prstGeom prst="rect">
              <a:avLst/>
            </a:prstGeom>
            <a:noFill/>
          </p:spPr>
          <p:txBody>
            <a:bodyPr wrap="square" rtlCol="0">
              <a:spAutoFit/>
            </a:bodyPr>
            <a:lstStyle/>
            <a:p>
              <a:pPr algn="ctr"/>
              <a:r>
                <a:rPr lang="en-US" dirty="0" smtClean="0"/>
                <a:t>Linguist</a:t>
              </a:r>
              <a:endParaRPr lang="en-US" dirty="0"/>
            </a:p>
          </p:txBody>
        </p:sp>
      </p:grpSp>
      <p:grpSp>
        <p:nvGrpSpPr>
          <p:cNvPr id="13" name="Group 78"/>
          <p:cNvGrpSpPr/>
          <p:nvPr/>
        </p:nvGrpSpPr>
        <p:grpSpPr>
          <a:xfrm>
            <a:off x="1905000" y="914400"/>
            <a:ext cx="685800" cy="307777"/>
            <a:chOff x="990600" y="1295400"/>
            <a:chExt cx="990600" cy="307777"/>
          </a:xfrm>
        </p:grpSpPr>
        <p:sp>
          <p:nvSpPr>
            <p:cNvPr id="76" name="Rounded Rectangle 75"/>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TextBox 77"/>
            <p:cNvSpPr txBox="1"/>
            <p:nvPr/>
          </p:nvSpPr>
          <p:spPr>
            <a:xfrm>
              <a:off x="990600" y="1295400"/>
              <a:ext cx="990600" cy="307777"/>
            </a:xfrm>
            <a:prstGeom prst="rect">
              <a:avLst/>
            </a:prstGeom>
            <a:noFill/>
          </p:spPr>
          <p:txBody>
            <a:bodyPr wrap="square" rtlCol="0">
              <a:spAutoFit/>
            </a:bodyPr>
            <a:lstStyle/>
            <a:p>
              <a:pPr algn="ctr"/>
              <a:r>
                <a:rPr lang="en-US" sz="1400" dirty="0" smtClean="0"/>
                <a:t>Global</a:t>
              </a:r>
              <a:endParaRPr lang="en-US" sz="1400" dirty="0"/>
            </a:p>
          </p:txBody>
        </p:sp>
      </p:grpSp>
      <p:cxnSp>
        <p:nvCxnSpPr>
          <p:cNvPr id="87" name="Straight Connector 86"/>
          <p:cNvCxnSpPr/>
          <p:nvPr/>
        </p:nvCxnSpPr>
        <p:spPr>
          <a:xfrm>
            <a:off x="2590800" y="1068289"/>
            <a:ext cx="457200" cy="259377"/>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14" name="Group 90"/>
          <p:cNvGrpSpPr/>
          <p:nvPr/>
        </p:nvGrpSpPr>
        <p:grpSpPr>
          <a:xfrm>
            <a:off x="1828800" y="1371600"/>
            <a:ext cx="838200" cy="307777"/>
            <a:chOff x="990600" y="1295400"/>
            <a:chExt cx="990600" cy="307777"/>
          </a:xfrm>
        </p:grpSpPr>
        <p:sp>
          <p:nvSpPr>
            <p:cNvPr id="92" name="Rounded Rectangle 91"/>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TextBox 92"/>
            <p:cNvSpPr txBox="1"/>
            <p:nvPr/>
          </p:nvSpPr>
          <p:spPr>
            <a:xfrm>
              <a:off x="990600" y="1295400"/>
              <a:ext cx="990600" cy="307777"/>
            </a:xfrm>
            <a:prstGeom prst="rect">
              <a:avLst/>
            </a:prstGeom>
            <a:noFill/>
          </p:spPr>
          <p:txBody>
            <a:bodyPr wrap="square" rtlCol="0">
              <a:spAutoFit/>
            </a:bodyPr>
            <a:lstStyle/>
            <a:p>
              <a:pPr algn="ctr"/>
              <a:r>
                <a:rPr lang="en-US" sz="1400" dirty="0" smtClean="0"/>
                <a:t>Local</a:t>
              </a:r>
              <a:endParaRPr lang="en-US" sz="1400" dirty="0"/>
            </a:p>
          </p:txBody>
        </p:sp>
      </p:grpSp>
      <p:cxnSp>
        <p:nvCxnSpPr>
          <p:cNvPr id="94" name="Straight Connector 93"/>
          <p:cNvCxnSpPr/>
          <p:nvPr/>
        </p:nvCxnSpPr>
        <p:spPr>
          <a:xfrm flipV="1">
            <a:off x="2667000" y="1327666"/>
            <a:ext cx="381000" cy="197823"/>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15" name="Group 104"/>
          <p:cNvGrpSpPr/>
          <p:nvPr/>
        </p:nvGrpSpPr>
        <p:grpSpPr>
          <a:xfrm>
            <a:off x="1524000" y="2133600"/>
            <a:ext cx="1066800" cy="533400"/>
            <a:chOff x="990600" y="1295400"/>
            <a:chExt cx="990600" cy="304800"/>
          </a:xfrm>
        </p:grpSpPr>
        <p:sp>
          <p:nvSpPr>
            <p:cNvPr id="106" name="Rounded Rectangle 105"/>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7" name="TextBox 106"/>
            <p:cNvSpPr txBox="1"/>
            <p:nvPr/>
          </p:nvSpPr>
          <p:spPr>
            <a:xfrm>
              <a:off x="990600" y="1295400"/>
              <a:ext cx="990600" cy="175873"/>
            </a:xfrm>
            <a:prstGeom prst="rect">
              <a:avLst/>
            </a:prstGeom>
            <a:noFill/>
          </p:spPr>
          <p:txBody>
            <a:bodyPr wrap="square" rtlCol="0">
              <a:spAutoFit/>
            </a:bodyPr>
            <a:lstStyle/>
            <a:p>
              <a:pPr algn="ctr"/>
              <a:endParaRPr lang="en-US" sz="1400" dirty="0"/>
            </a:p>
          </p:txBody>
        </p:sp>
      </p:grpSp>
      <p:cxnSp>
        <p:nvCxnSpPr>
          <p:cNvPr id="108" name="Straight Connector 107"/>
          <p:cNvCxnSpPr>
            <a:stCxn id="113" idx="3"/>
          </p:cNvCxnSpPr>
          <p:nvPr/>
        </p:nvCxnSpPr>
        <p:spPr>
          <a:xfrm>
            <a:off x="2590800" y="2395210"/>
            <a:ext cx="381000" cy="456456"/>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16" name="Group 108"/>
          <p:cNvGrpSpPr/>
          <p:nvPr/>
        </p:nvGrpSpPr>
        <p:grpSpPr>
          <a:xfrm>
            <a:off x="1600200" y="2895600"/>
            <a:ext cx="914400" cy="533400"/>
            <a:chOff x="990600" y="1295399"/>
            <a:chExt cx="990600" cy="304801"/>
          </a:xfrm>
        </p:grpSpPr>
        <p:sp>
          <p:nvSpPr>
            <p:cNvPr id="110" name="Rounded Rectangle 109"/>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1" name="TextBox 110"/>
            <p:cNvSpPr txBox="1"/>
            <p:nvPr/>
          </p:nvSpPr>
          <p:spPr>
            <a:xfrm>
              <a:off x="990600" y="1295399"/>
              <a:ext cx="990600" cy="298984"/>
            </a:xfrm>
            <a:prstGeom prst="rect">
              <a:avLst/>
            </a:prstGeom>
            <a:noFill/>
          </p:spPr>
          <p:txBody>
            <a:bodyPr wrap="square" rtlCol="0">
              <a:spAutoFit/>
            </a:bodyPr>
            <a:lstStyle/>
            <a:p>
              <a:pPr algn="ctr"/>
              <a:r>
                <a:rPr lang="en-US" sz="1400" dirty="0" smtClean="0"/>
                <a:t>Bounding Box</a:t>
              </a:r>
              <a:endParaRPr lang="en-US" sz="1400" dirty="0"/>
            </a:p>
          </p:txBody>
        </p:sp>
      </p:grpSp>
      <p:cxnSp>
        <p:nvCxnSpPr>
          <p:cNvPr id="112" name="Straight Connector 111"/>
          <p:cNvCxnSpPr/>
          <p:nvPr/>
        </p:nvCxnSpPr>
        <p:spPr>
          <a:xfrm flipV="1">
            <a:off x="2514600" y="2851666"/>
            <a:ext cx="457200" cy="305544"/>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13" name="TextBox 112"/>
          <p:cNvSpPr txBox="1"/>
          <p:nvPr/>
        </p:nvSpPr>
        <p:spPr>
          <a:xfrm>
            <a:off x="1524000" y="2133600"/>
            <a:ext cx="1066800" cy="523220"/>
          </a:xfrm>
          <a:prstGeom prst="rect">
            <a:avLst/>
          </a:prstGeom>
          <a:noFill/>
        </p:spPr>
        <p:txBody>
          <a:bodyPr wrap="square" rtlCol="0">
            <a:spAutoFit/>
          </a:bodyPr>
          <a:lstStyle/>
          <a:p>
            <a:pPr algn="ctr"/>
            <a:r>
              <a:rPr lang="en-US" sz="1400" dirty="0" smtClean="0"/>
              <a:t>Connected Component</a:t>
            </a:r>
            <a:endParaRPr lang="en-US" sz="1400" dirty="0"/>
          </a:p>
        </p:txBody>
      </p:sp>
      <p:grpSp>
        <p:nvGrpSpPr>
          <p:cNvPr id="17" name="Group 117"/>
          <p:cNvGrpSpPr/>
          <p:nvPr/>
        </p:nvGrpSpPr>
        <p:grpSpPr>
          <a:xfrm>
            <a:off x="1600200" y="6093141"/>
            <a:ext cx="685800" cy="307777"/>
            <a:chOff x="990600" y="1295400"/>
            <a:chExt cx="990600" cy="307777"/>
          </a:xfrm>
        </p:grpSpPr>
        <p:sp>
          <p:nvSpPr>
            <p:cNvPr id="119" name="Rounded Rectangle 118"/>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TextBox 119"/>
            <p:cNvSpPr txBox="1"/>
            <p:nvPr/>
          </p:nvSpPr>
          <p:spPr>
            <a:xfrm>
              <a:off x="990600" y="1295400"/>
              <a:ext cx="990600" cy="307777"/>
            </a:xfrm>
            <a:prstGeom prst="rect">
              <a:avLst/>
            </a:prstGeom>
            <a:noFill/>
          </p:spPr>
          <p:txBody>
            <a:bodyPr wrap="square" rtlCol="0">
              <a:spAutoFit/>
            </a:bodyPr>
            <a:lstStyle/>
            <a:p>
              <a:pPr algn="ctr"/>
              <a:r>
                <a:rPr lang="en-US" sz="1400" dirty="0" smtClean="0"/>
                <a:t>Linear</a:t>
              </a:r>
              <a:endParaRPr lang="en-US" sz="1400" dirty="0"/>
            </a:p>
          </p:txBody>
        </p:sp>
      </p:grpSp>
      <p:cxnSp>
        <p:nvCxnSpPr>
          <p:cNvPr id="121" name="Straight Connector 120"/>
          <p:cNvCxnSpPr/>
          <p:nvPr/>
        </p:nvCxnSpPr>
        <p:spPr>
          <a:xfrm>
            <a:off x="2286000" y="6247030"/>
            <a:ext cx="381000" cy="0"/>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18" name="Group 121"/>
          <p:cNvGrpSpPr/>
          <p:nvPr/>
        </p:nvGrpSpPr>
        <p:grpSpPr>
          <a:xfrm>
            <a:off x="1524000" y="4724400"/>
            <a:ext cx="838200" cy="307777"/>
            <a:chOff x="990600" y="1295400"/>
            <a:chExt cx="990600" cy="307777"/>
          </a:xfrm>
        </p:grpSpPr>
        <p:sp>
          <p:nvSpPr>
            <p:cNvPr id="123" name="Rounded Rectangle 122"/>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TextBox 123"/>
            <p:cNvSpPr txBox="1"/>
            <p:nvPr/>
          </p:nvSpPr>
          <p:spPr>
            <a:xfrm>
              <a:off x="990600" y="1295400"/>
              <a:ext cx="990600" cy="307777"/>
            </a:xfrm>
            <a:prstGeom prst="rect">
              <a:avLst/>
            </a:prstGeom>
            <a:noFill/>
          </p:spPr>
          <p:txBody>
            <a:bodyPr wrap="square" rtlCol="0">
              <a:spAutoFit/>
            </a:bodyPr>
            <a:lstStyle/>
            <a:p>
              <a:pPr algn="ctr"/>
              <a:r>
                <a:rPr lang="en-US" sz="1400" dirty="0" smtClean="0"/>
                <a:t>Adaptive</a:t>
              </a:r>
              <a:endParaRPr lang="en-US" sz="1400" dirty="0"/>
            </a:p>
          </p:txBody>
        </p:sp>
      </p:grpSp>
      <p:cxnSp>
        <p:nvCxnSpPr>
          <p:cNvPr id="125" name="Straight Connector 124"/>
          <p:cNvCxnSpPr/>
          <p:nvPr/>
        </p:nvCxnSpPr>
        <p:spPr>
          <a:xfrm flipV="1">
            <a:off x="2362200" y="4451866"/>
            <a:ext cx="533400" cy="426424"/>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19" name="Group 127"/>
          <p:cNvGrpSpPr/>
          <p:nvPr/>
        </p:nvGrpSpPr>
        <p:grpSpPr>
          <a:xfrm>
            <a:off x="1524000" y="3962400"/>
            <a:ext cx="838200" cy="307777"/>
            <a:chOff x="990600" y="1295400"/>
            <a:chExt cx="990600" cy="307777"/>
          </a:xfrm>
        </p:grpSpPr>
        <p:sp>
          <p:nvSpPr>
            <p:cNvPr id="129" name="Rounded Rectangle 128"/>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TextBox 129"/>
            <p:cNvSpPr txBox="1"/>
            <p:nvPr/>
          </p:nvSpPr>
          <p:spPr>
            <a:xfrm>
              <a:off x="990600" y="1295400"/>
              <a:ext cx="990600" cy="307777"/>
            </a:xfrm>
            <a:prstGeom prst="rect">
              <a:avLst/>
            </a:prstGeom>
            <a:noFill/>
          </p:spPr>
          <p:txBody>
            <a:bodyPr wrap="square" rtlCol="0">
              <a:spAutoFit/>
            </a:bodyPr>
            <a:lstStyle/>
            <a:p>
              <a:pPr algn="ctr"/>
              <a:r>
                <a:rPr lang="en-US" sz="1400" dirty="0" smtClean="0"/>
                <a:t>Constant</a:t>
              </a:r>
              <a:endParaRPr lang="en-US" sz="1400" dirty="0"/>
            </a:p>
          </p:txBody>
        </p:sp>
      </p:grpSp>
      <p:grpSp>
        <p:nvGrpSpPr>
          <p:cNvPr id="20" name="Group 130"/>
          <p:cNvGrpSpPr/>
          <p:nvPr/>
        </p:nvGrpSpPr>
        <p:grpSpPr>
          <a:xfrm>
            <a:off x="1371600" y="4343400"/>
            <a:ext cx="1143000" cy="307777"/>
            <a:chOff x="990600" y="1295400"/>
            <a:chExt cx="990600" cy="307777"/>
          </a:xfrm>
        </p:grpSpPr>
        <p:sp>
          <p:nvSpPr>
            <p:cNvPr id="132" name="Rounded Rectangle 131"/>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3" name="TextBox 132"/>
            <p:cNvSpPr txBox="1"/>
            <p:nvPr/>
          </p:nvSpPr>
          <p:spPr>
            <a:xfrm>
              <a:off x="990600" y="1295400"/>
              <a:ext cx="990600" cy="307777"/>
            </a:xfrm>
            <a:prstGeom prst="rect">
              <a:avLst/>
            </a:prstGeom>
            <a:noFill/>
          </p:spPr>
          <p:txBody>
            <a:bodyPr wrap="square" rtlCol="0">
              <a:spAutoFit/>
            </a:bodyPr>
            <a:lstStyle/>
            <a:p>
              <a:pPr algn="ctr"/>
              <a:r>
                <a:rPr lang="en-US" sz="1400" dirty="0" smtClean="0"/>
                <a:t>Proportional</a:t>
              </a:r>
              <a:endParaRPr lang="en-US" sz="1400" dirty="0"/>
            </a:p>
          </p:txBody>
        </p:sp>
      </p:grpSp>
      <p:cxnSp>
        <p:nvCxnSpPr>
          <p:cNvPr id="136" name="Straight Connector 135"/>
          <p:cNvCxnSpPr/>
          <p:nvPr/>
        </p:nvCxnSpPr>
        <p:spPr>
          <a:xfrm flipV="1">
            <a:off x="2514600" y="4451866"/>
            <a:ext cx="381000" cy="45424"/>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39" name="Straight Connector 138"/>
          <p:cNvCxnSpPr/>
          <p:nvPr/>
        </p:nvCxnSpPr>
        <p:spPr>
          <a:xfrm>
            <a:off x="2362200" y="4114800"/>
            <a:ext cx="533400" cy="337066"/>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21" name="Group 148"/>
          <p:cNvGrpSpPr/>
          <p:nvPr/>
        </p:nvGrpSpPr>
        <p:grpSpPr>
          <a:xfrm>
            <a:off x="6945938" y="4457700"/>
            <a:ext cx="990600" cy="307777"/>
            <a:chOff x="990600" y="1295400"/>
            <a:chExt cx="990600" cy="307777"/>
          </a:xfrm>
        </p:grpSpPr>
        <p:sp>
          <p:nvSpPr>
            <p:cNvPr id="150" name="Rounded Rectangle 149"/>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1" name="TextBox 150"/>
            <p:cNvSpPr txBox="1"/>
            <p:nvPr/>
          </p:nvSpPr>
          <p:spPr>
            <a:xfrm>
              <a:off x="990600" y="1295400"/>
              <a:ext cx="990600" cy="307777"/>
            </a:xfrm>
            <a:prstGeom prst="rect">
              <a:avLst/>
            </a:prstGeom>
            <a:noFill/>
          </p:spPr>
          <p:txBody>
            <a:bodyPr wrap="square" rtlCol="0">
              <a:spAutoFit/>
            </a:bodyPr>
            <a:lstStyle/>
            <a:p>
              <a:pPr algn="ctr"/>
              <a:r>
                <a:rPr lang="en-US" sz="1400" dirty="0" smtClean="0"/>
                <a:t>Histogram</a:t>
              </a:r>
              <a:endParaRPr lang="en-US" sz="1400" dirty="0"/>
            </a:p>
          </p:txBody>
        </p:sp>
      </p:grpSp>
      <p:grpSp>
        <p:nvGrpSpPr>
          <p:cNvPr id="22" name="Group 151"/>
          <p:cNvGrpSpPr/>
          <p:nvPr/>
        </p:nvGrpSpPr>
        <p:grpSpPr>
          <a:xfrm>
            <a:off x="6945938" y="4838700"/>
            <a:ext cx="1066800" cy="560502"/>
            <a:chOff x="990600" y="1295399"/>
            <a:chExt cx="990600" cy="304801"/>
          </a:xfrm>
        </p:grpSpPr>
        <p:sp>
          <p:nvSpPr>
            <p:cNvPr id="153" name="Rounded Rectangle 152"/>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4" name="TextBox 153"/>
            <p:cNvSpPr txBox="1"/>
            <p:nvPr/>
          </p:nvSpPr>
          <p:spPr>
            <a:xfrm>
              <a:off x="990600" y="1295399"/>
              <a:ext cx="990600" cy="284527"/>
            </a:xfrm>
            <a:prstGeom prst="rect">
              <a:avLst/>
            </a:prstGeom>
            <a:noFill/>
          </p:spPr>
          <p:txBody>
            <a:bodyPr wrap="square" rtlCol="0">
              <a:spAutoFit/>
            </a:bodyPr>
            <a:lstStyle/>
            <a:p>
              <a:pPr algn="ctr"/>
              <a:r>
                <a:rPr lang="en-US" sz="1400" dirty="0" smtClean="0"/>
                <a:t>Fourier Descriptors</a:t>
              </a:r>
              <a:endParaRPr lang="en-US" sz="1400" dirty="0"/>
            </a:p>
          </p:txBody>
        </p:sp>
      </p:grpSp>
      <p:cxnSp>
        <p:nvCxnSpPr>
          <p:cNvPr id="155" name="Straight Connector 154"/>
          <p:cNvCxnSpPr/>
          <p:nvPr/>
        </p:nvCxnSpPr>
        <p:spPr>
          <a:xfrm>
            <a:off x="6564938" y="4572000"/>
            <a:ext cx="381000" cy="39589"/>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56" name="Straight Connector 155"/>
          <p:cNvCxnSpPr/>
          <p:nvPr/>
        </p:nvCxnSpPr>
        <p:spPr>
          <a:xfrm>
            <a:off x="6564938" y="4566166"/>
            <a:ext cx="381000" cy="534144"/>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25" name="Group 160"/>
          <p:cNvGrpSpPr/>
          <p:nvPr/>
        </p:nvGrpSpPr>
        <p:grpSpPr>
          <a:xfrm>
            <a:off x="6684334" y="2552700"/>
            <a:ext cx="914400" cy="533400"/>
            <a:chOff x="990600" y="1295399"/>
            <a:chExt cx="990600" cy="304801"/>
          </a:xfrm>
        </p:grpSpPr>
        <p:sp>
          <p:nvSpPr>
            <p:cNvPr id="162" name="Rounded Rectangle 161"/>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3" name="TextBox 162"/>
            <p:cNvSpPr txBox="1"/>
            <p:nvPr/>
          </p:nvSpPr>
          <p:spPr>
            <a:xfrm>
              <a:off x="990600" y="1295399"/>
              <a:ext cx="990600" cy="264165"/>
            </a:xfrm>
            <a:prstGeom prst="rect">
              <a:avLst/>
            </a:prstGeom>
            <a:noFill/>
          </p:spPr>
          <p:txBody>
            <a:bodyPr wrap="square" rtlCol="0">
              <a:spAutoFit/>
            </a:bodyPr>
            <a:lstStyle/>
            <a:p>
              <a:pPr algn="ctr"/>
              <a:r>
                <a:rPr lang="en-US" sz="1400" dirty="0" smtClean="0"/>
                <a:t>Nearest Neighbor </a:t>
              </a:r>
              <a:endParaRPr lang="en-US" sz="1400" dirty="0"/>
            </a:p>
          </p:txBody>
        </p:sp>
      </p:grpSp>
      <p:cxnSp>
        <p:nvCxnSpPr>
          <p:cNvPr id="164" name="Straight Connector 163"/>
          <p:cNvCxnSpPr/>
          <p:nvPr/>
        </p:nvCxnSpPr>
        <p:spPr>
          <a:xfrm flipV="1">
            <a:off x="6260138" y="2819401"/>
            <a:ext cx="424196" cy="222765"/>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26" name="Group 166"/>
          <p:cNvGrpSpPr/>
          <p:nvPr/>
        </p:nvGrpSpPr>
        <p:grpSpPr>
          <a:xfrm>
            <a:off x="6945938" y="4076700"/>
            <a:ext cx="914400" cy="307777"/>
            <a:chOff x="990600" y="1295400"/>
            <a:chExt cx="990600" cy="307777"/>
          </a:xfrm>
        </p:grpSpPr>
        <p:sp>
          <p:nvSpPr>
            <p:cNvPr id="168" name="Rounded Rectangle 167"/>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9" name="TextBox 168"/>
            <p:cNvSpPr txBox="1"/>
            <p:nvPr/>
          </p:nvSpPr>
          <p:spPr>
            <a:xfrm>
              <a:off x="990600" y="1295400"/>
              <a:ext cx="990600" cy="307777"/>
            </a:xfrm>
            <a:prstGeom prst="rect">
              <a:avLst/>
            </a:prstGeom>
            <a:noFill/>
          </p:spPr>
          <p:txBody>
            <a:bodyPr wrap="square" rtlCol="0">
              <a:spAutoFit/>
            </a:bodyPr>
            <a:lstStyle/>
            <a:p>
              <a:pPr algn="ctr"/>
              <a:r>
                <a:rPr lang="en-US" sz="1400" dirty="0" smtClean="0"/>
                <a:t>Template</a:t>
              </a:r>
              <a:endParaRPr lang="en-US" sz="1400" dirty="0"/>
            </a:p>
          </p:txBody>
        </p:sp>
      </p:grpSp>
      <p:cxnSp>
        <p:nvCxnSpPr>
          <p:cNvPr id="170" name="Straight Connector 169"/>
          <p:cNvCxnSpPr/>
          <p:nvPr/>
        </p:nvCxnSpPr>
        <p:spPr>
          <a:xfrm flipV="1">
            <a:off x="6564938" y="4230589"/>
            <a:ext cx="381000" cy="335577"/>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27" name="Group 171"/>
          <p:cNvGrpSpPr/>
          <p:nvPr/>
        </p:nvGrpSpPr>
        <p:grpSpPr>
          <a:xfrm>
            <a:off x="6531933" y="1028703"/>
            <a:ext cx="1295400" cy="342897"/>
            <a:chOff x="990600" y="1295400"/>
            <a:chExt cx="990600" cy="304800"/>
          </a:xfrm>
        </p:grpSpPr>
        <p:sp>
          <p:nvSpPr>
            <p:cNvPr id="173" name="Rounded Rectangle 172"/>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4" name="TextBox 173"/>
            <p:cNvSpPr txBox="1"/>
            <p:nvPr/>
          </p:nvSpPr>
          <p:spPr>
            <a:xfrm>
              <a:off x="990600" y="1295400"/>
              <a:ext cx="990600" cy="276357"/>
            </a:xfrm>
            <a:prstGeom prst="rect">
              <a:avLst/>
            </a:prstGeom>
            <a:noFill/>
          </p:spPr>
          <p:txBody>
            <a:bodyPr wrap="square" rtlCol="0">
              <a:spAutoFit/>
            </a:bodyPr>
            <a:lstStyle/>
            <a:p>
              <a:pPr algn="ctr"/>
              <a:r>
                <a:rPr lang="en-US" sz="1400" dirty="0" smtClean="0"/>
                <a:t>Stream N-gram</a:t>
              </a:r>
              <a:endParaRPr lang="en-US" sz="1400" dirty="0"/>
            </a:p>
          </p:txBody>
        </p:sp>
      </p:grpSp>
      <p:cxnSp>
        <p:nvCxnSpPr>
          <p:cNvPr id="178" name="Straight Connector 177"/>
          <p:cNvCxnSpPr>
            <a:endCxn id="174" idx="1"/>
          </p:cNvCxnSpPr>
          <p:nvPr/>
        </p:nvCxnSpPr>
        <p:spPr>
          <a:xfrm flipV="1">
            <a:off x="6183938" y="1184153"/>
            <a:ext cx="347995" cy="334014"/>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28" name="Group 183"/>
          <p:cNvGrpSpPr/>
          <p:nvPr/>
        </p:nvGrpSpPr>
        <p:grpSpPr>
          <a:xfrm>
            <a:off x="6488738" y="1447800"/>
            <a:ext cx="1371600" cy="304800"/>
            <a:chOff x="990600" y="1295400"/>
            <a:chExt cx="990600" cy="304800"/>
          </a:xfrm>
        </p:grpSpPr>
        <p:sp>
          <p:nvSpPr>
            <p:cNvPr id="185" name="Rounded Rectangle 184"/>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6" name="TextBox 185"/>
            <p:cNvSpPr txBox="1"/>
            <p:nvPr/>
          </p:nvSpPr>
          <p:spPr>
            <a:xfrm>
              <a:off x="990600" y="1295400"/>
              <a:ext cx="990600" cy="304800"/>
            </a:xfrm>
            <a:prstGeom prst="rect">
              <a:avLst/>
            </a:prstGeom>
            <a:noFill/>
          </p:spPr>
          <p:txBody>
            <a:bodyPr wrap="square" rtlCol="0">
              <a:spAutoFit/>
            </a:bodyPr>
            <a:lstStyle/>
            <a:p>
              <a:pPr algn="ctr"/>
              <a:r>
                <a:rPr lang="en-US" sz="1400" dirty="0" smtClean="0"/>
                <a:t>Word N-gram</a:t>
              </a:r>
              <a:endParaRPr lang="en-US" sz="1400" dirty="0"/>
            </a:p>
          </p:txBody>
        </p:sp>
      </p:grpSp>
      <p:grpSp>
        <p:nvGrpSpPr>
          <p:cNvPr id="29" name="Group 186"/>
          <p:cNvGrpSpPr/>
          <p:nvPr/>
        </p:nvGrpSpPr>
        <p:grpSpPr>
          <a:xfrm>
            <a:off x="6564938" y="1828801"/>
            <a:ext cx="1676400" cy="304800"/>
            <a:chOff x="990600" y="1295399"/>
            <a:chExt cx="990600" cy="304801"/>
          </a:xfrm>
        </p:grpSpPr>
        <p:sp>
          <p:nvSpPr>
            <p:cNvPr id="188" name="Rounded Rectangle 187"/>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9" name="TextBox 188"/>
            <p:cNvSpPr txBox="1"/>
            <p:nvPr/>
          </p:nvSpPr>
          <p:spPr>
            <a:xfrm>
              <a:off x="990600" y="1295399"/>
              <a:ext cx="990600" cy="304801"/>
            </a:xfrm>
            <a:prstGeom prst="rect">
              <a:avLst/>
            </a:prstGeom>
            <a:noFill/>
          </p:spPr>
          <p:txBody>
            <a:bodyPr wrap="square" rtlCol="0">
              <a:spAutoFit/>
            </a:bodyPr>
            <a:lstStyle/>
            <a:p>
              <a:pPr algn="ctr"/>
              <a:r>
                <a:rPr lang="en-US" sz="1400" dirty="0" smtClean="0"/>
                <a:t>Dictionary distance</a:t>
              </a:r>
              <a:endParaRPr lang="en-US" sz="1400" dirty="0"/>
            </a:p>
          </p:txBody>
        </p:sp>
      </p:grpSp>
      <p:cxnSp>
        <p:nvCxnSpPr>
          <p:cNvPr id="190" name="Straight Connector 189"/>
          <p:cNvCxnSpPr>
            <a:endCxn id="185" idx="1"/>
          </p:cNvCxnSpPr>
          <p:nvPr/>
        </p:nvCxnSpPr>
        <p:spPr>
          <a:xfrm>
            <a:off x="6183938" y="1512332"/>
            <a:ext cx="304800" cy="87868"/>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91" name="Straight Connector 190"/>
          <p:cNvCxnSpPr>
            <a:stCxn id="55" idx="3"/>
            <a:endCxn id="189" idx="1"/>
          </p:cNvCxnSpPr>
          <p:nvPr/>
        </p:nvCxnSpPr>
        <p:spPr>
          <a:xfrm>
            <a:off x="6183938" y="1518166"/>
            <a:ext cx="381000" cy="463035"/>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14" name="Down Arrow 113"/>
          <p:cNvSpPr/>
          <p:nvPr/>
        </p:nvSpPr>
        <p:spPr>
          <a:xfrm>
            <a:off x="2743200" y="1752600"/>
            <a:ext cx="1600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b&amp;w</a:t>
            </a:r>
            <a:r>
              <a:rPr lang="en-US" dirty="0" smtClean="0"/>
              <a:t> image</a:t>
            </a:r>
            <a:endParaRPr lang="en-US" dirty="0"/>
          </a:p>
        </p:txBody>
      </p:sp>
      <p:sp>
        <p:nvSpPr>
          <p:cNvPr id="115" name="Down Arrow 114"/>
          <p:cNvSpPr/>
          <p:nvPr/>
        </p:nvSpPr>
        <p:spPr>
          <a:xfrm>
            <a:off x="2743200" y="3352800"/>
            <a:ext cx="1828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pieces </a:t>
            </a:r>
            <a:r>
              <a:rPr lang="en-US" dirty="0" err="1" smtClean="0"/>
              <a:t>w</a:t>
            </a:r>
            <a:r>
              <a:rPr lang="en-US" dirty="0" smtClean="0"/>
              <a:t>/area</a:t>
            </a:r>
            <a:endParaRPr lang="en-US" dirty="0"/>
          </a:p>
        </p:txBody>
      </p:sp>
      <p:sp>
        <p:nvSpPr>
          <p:cNvPr id="116" name="Down Arrow 115"/>
          <p:cNvSpPr/>
          <p:nvPr/>
        </p:nvSpPr>
        <p:spPr>
          <a:xfrm>
            <a:off x="2514600" y="5056302"/>
            <a:ext cx="1828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big pieces</a:t>
            </a:r>
            <a:endParaRPr lang="en-US" dirty="0"/>
          </a:p>
        </p:txBody>
      </p:sp>
      <p:grpSp>
        <p:nvGrpSpPr>
          <p:cNvPr id="30" name="Group 99"/>
          <p:cNvGrpSpPr/>
          <p:nvPr/>
        </p:nvGrpSpPr>
        <p:grpSpPr>
          <a:xfrm>
            <a:off x="4618154" y="4838700"/>
            <a:ext cx="1946784" cy="993578"/>
            <a:chOff x="6464124" y="5317282"/>
            <a:chExt cx="1946784" cy="1312577"/>
          </a:xfrm>
        </p:grpSpPr>
        <p:sp>
          <p:nvSpPr>
            <p:cNvPr id="98" name="Down Arrow 97"/>
            <p:cNvSpPr/>
            <p:nvPr/>
          </p:nvSpPr>
          <p:spPr>
            <a:xfrm rot="10800000">
              <a:off x="6464124" y="5317282"/>
              <a:ext cx="1946784" cy="1293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p:nvSpPr>
          <p:spPr>
            <a:xfrm>
              <a:off x="6898646" y="5410084"/>
              <a:ext cx="1066800" cy="1219775"/>
            </a:xfrm>
            <a:prstGeom prst="rect">
              <a:avLst/>
            </a:prstGeom>
            <a:noFill/>
          </p:spPr>
          <p:txBody>
            <a:bodyPr wrap="square" rtlCol="0">
              <a:spAutoFit/>
            </a:bodyPr>
            <a:lstStyle/>
            <a:p>
              <a:pPr algn="ctr"/>
              <a:r>
                <a:rPr lang="en-US" dirty="0" smtClean="0">
                  <a:solidFill>
                    <a:schemeClr val="bg1"/>
                  </a:solidFill>
                </a:rPr>
                <a:t>scaled lines of words</a:t>
              </a:r>
              <a:endParaRPr lang="en-US" dirty="0">
                <a:solidFill>
                  <a:schemeClr val="bg1"/>
                </a:solidFill>
              </a:endParaRPr>
            </a:p>
          </p:txBody>
        </p:sp>
      </p:grpSp>
      <p:grpSp>
        <p:nvGrpSpPr>
          <p:cNvPr id="31" name="Group 100"/>
          <p:cNvGrpSpPr/>
          <p:nvPr/>
        </p:nvGrpSpPr>
        <p:grpSpPr>
          <a:xfrm>
            <a:off x="4736138" y="3390900"/>
            <a:ext cx="1795795" cy="764908"/>
            <a:chOff x="6429708" y="5216615"/>
            <a:chExt cx="1946784" cy="1293228"/>
          </a:xfrm>
        </p:grpSpPr>
        <p:sp>
          <p:nvSpPr>
            <p:cNvPr id="102" name="Down Arrow 101"/>
            <p:cNvSpPr/>
            <p:nvPr/>
          </p:nvSpPr>
          <p:spPr>
            <a:xfrm rot="10800000">
              <a:off x="6429708" y="5216615"/>
              <a:ext cx="1946784" cy="1293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p:cNvSpPr txBox="1"/>
            <p:nvPr/>
          </p:nvSpPr>
          <p:spPr>
            <a:xfrm>
              <a:off x="6862556" y="5451568"/>
              <a:ext cx="1066800" cy="731281"/>
            </a:xfrm>
            <a:prstGeom prst="rect">
              <a:avLst/>
            </a:prstGeom>
            <a:noFill/>
          </p:spPr>
          <p:txBody>
            <a:bodyPr wrap="square" rtlCol="0">
              <a:spAutoFit/>
            </a:bodyPr>
            <a:lstStyle/>
            <a:p>
              <a:pPr algn="ctr"/>
              <a:r>
                <a:rPr lang="en-US" dirty="0" smtClean="0">
                  <a:solidFill>
                    <a:schemeClr val="bg1"/>
                  </a:solidFill>
                </a:rPr>
                <a:t>feature vectors</a:t>
              </a:r>
              <a:endParaRPr lang="en-US" dirty="0">
                <a:solidFill>
                  <a:schemeClr val="bg1"/>
                </a:solidFill>
              </a:endParaRPr>
            </a:p>
          </p:txBody>
        </p:sp>
      </p:grpSp>
      <p:grpSp>
        <p:nvGrpSpPr>
          <p:cNvPr id="32" name="Group 103"/>
          <p:cNvGrpSpPr/>
          <p:nvPr/>
        </p:nvGrpSpPr>
        <p:grpSpPr>
          <a:xfrm>
            <a:off x="4736138" y="1866900"/>
            <a:ext cx="1719595" cy="609600"/>
            <a:chOff x="6429708" y="5216615"/>
            <a:chExt cx="1946784" cy="1293228"/>
          </a:xfrm>
        </p:grpSpPr>
        <p:sp>
          <p:nvSpPr>
            <p:cNvPr id="135" name="Down Arrow 134"/>
            <p:cNvSpPr/>
            <p:nvPr/>
          </p:nvSpPr>
          <p:spPr>
            <a:xfrm rot="10800000">
              <a:off x="6429708" y="5216615"/>
              <a:ext cx="1946784" cy="1293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nvSpPr>
          <p:spPr>
            <a:xfrm>
              <a:off x="6842742" y="5345446"/>
              <a:ext cx="1066800" cy="624429"/>
            </a:xfrm>
            <a:prstGeom prst="rect">
              <a:avLst/>
            </a:prstGeom>
            <a:noFill/>
          </p:spPr>
          <p:txBody>
            <a:bodyPr wrap="square" rtlCol="0">
              <a:spAutoFit/>
            </a:bodyPr>
            <a:lstStyle/>
            <a:p>
              <a:pPr algn="ctr"/>
              <a:r>
                <a:rPr lang="en-US" dirty="0" smtClean="0">
                  <a:solidFill>
                    <a:schemeClr val="bg1"/>
                  </a:solidFill>
                </a:rPr>
                <a:t>votes</a:t>
              </a:r>
              <a:endParaRPr lang="en-US" dirty="0">
                <a:solidFill>
                  <a:schemeClr val="bg1"/>
                </a:solidFill>
              </a:endParaRPr>
            </a:p>
          </p:txBody>
        </p:sp>
      </p:grpSp>
      <p:grpSp>
        <p:nvGrpSpPr>
          <p:cNvPr id="33" name="Group 137"/>
          <p:cNvGrpSpPr/>
          <p:nvPr/>
        </p:nvGrpSpPr>
        <p:grpSpPr>
          <a:xfrm>
            <a:off x="4812338" y="419100"/>
            <a:ext cx="1719595" cy="609600"/>
            <a:chOff x="6429708" y="5216615"/>
            <a:chExt cx="1946784" cy="1293228"/>
          </a:xfrm>
        </p:grpSpPr>
        <p:sp>
          <p:nvSpPr>
            <p:cNvPr id="117" name="Down Arrow 116"/>
            <p:cNvSpPr/>
            <p:nvPr/>
          </p:nvSpPr>
          <p:spPr>
            <a:xfrm rot="10800000">
              <a:off x="6429708" y="5216615"/>
              <a:ext cx="1946784" cy="1293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6842742" y="5345446"/>
              <a:ext cx="1066800" cy="783515"/>
            </a:xfrm>
            <a:prstGeom prst="rect">
              <a:avLst/>
            </a:prstGeom>
            <a:noFill/>
          </p:spPr>
          <p:txBody>
            <a:bodyPr wrap="square" rtlCol="0">
              <a:spAutoFit/>
            </a:bodyPr>
            <a:lstStyle/>
            <a:p>
              <a:pPr algn="ctr"/>
              <a:r>
                <a:rPr lang="en-US" dirty="0" smtClean="0">
                  <a:solidFill>
                    <a:schemeClr val="bg1"/>
                  </a:solidFill>
                </a:rPr>
                <a:t>string</a:t>
              </a:r>
              <a:endParaRPr lang="en-US" dirty="0">
                <a:solidFill>
                  <a:schemeClr val="bg1"/>
                </a:solidFill>
              </a:endParaRPr>
            </a:p>
          </p:txBody>
        </p:sp>
      </p:grpSp>
      <p:grpSp>
        <p:nvGrpSpPr>
          <p:cNvPr id="104" name="Group 49"/>
          <p:cNvGrpSpPr/>
          <p:nvPr/>
        </p:nvGrpSpPr>
        <p:grpSpPr>
          <a:xfrm>
            <a:off x="7022138" y="3209953"/>
            <a:ext cx="1219200" cy="646332"/>
            <a:chOff x="5334000" y="3733799"/>
            <a:chExt cx="1828800" cy="646332"/>
          </a:xfrm>
        </p:grpSpPr>
        <p:sp>
          <p:nvSpPr>
            <p:cNvPr id="105" name="Rectangle 104"/>
            <p:cNvSpPr/>
            <p:nvPr/>
          </p:nvSpPr>
          <p:spPr>
            <a:xfrm>
              <a:off x="5334000" y="3733799"/>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5334000" y="3733800"/>
              <a:ext cx="1828800" cy="646331"/>
            </a:xfrm>
            <a:prstGeom prst="rect">
              <a:avLst/>
            </a:prstGeom>
            <a:noFill/>
          </p:spPr>
          <p:txBody>
            <a:bodyPr wrap="square" rtlCol="0">
              <a:spAutoFit/>
            </a:bodyPr>
            <a:lstStyle/>
            <a:p>
              <a:pPr algn="ctr"/>
              <a:r>
                <a:rPr lang="en-US" dirty="0" smtClean="0"/>
                <a:t>Processed Library</a:t>
              </a:r>
              <a:endParaRPr lang="en-US" dirty="0"/>
            </a:p>
          </p:txBody>
        </p:sp>
      </p:grpSp>
      <p:grpSp>
        <p:nvGrpSpPr>
          <p:cNvPr id="122" name="Group 100"/>
          <p:cNvGrpSpPr/>
          <p:nvPr/>
        </p:nvGrpSpPr>
        <p:grpSpPr>
          <a:xfrm rot="17868734">
            <a:off x="6350337" y="3091762"/>
            <a:ext cx="512162" cy="685145"/>
            <a:chOff x="6429708" y="5216615"/>
            <a:chExt cx="1946784" cy="1293228"/>
          </a:xfrm>
        </p:grpSpPr>
        <p:sp>
          <p:nvSpPr>
            <p:cNvPr id="126" name="Down Arrow 125"/>
            <p:cNvSpPr/>
            <p:nvPr/>
          </p:nvSpPr>
          <p:spPr>
            <a:xfrm rot="10800000">
              <a:off x="6429708" y="5216615"/>
              <a:ext cx="1946784" cy="1293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6842742" y="5345446"/>
              <a:ext cx="1066800" cy="624429"/>
            </a:xfrm>
            <a:prstGeom prst="rect">
              <a:avLst/>
            </a:prstGeom>
            <a:noFill/>
          </p:spPr>
          <p:txBody>
            <a:bodyPr wrap="square" rtlCol="0">
              <a:spAutoFit/>
            </a:bodyPr>
            <a:lstStyle/>
            <a:p>
              <a:pPr algn="ctr"/>
              <a:endParaRPr lang="en-US" dirty="0">
                <a:solidFill>
                  <a:schemeClr val="bg1"/>
                </a:solidFill>
              </a:endParaRPr>
            </a:p>
          </p:txBody>
        </p:sp>
      </p:grpSp>
      <p:grpSp>
        <p:nvGrpSpPr>
          <p:cNvPr id="134" name="Group 46"/>
          <p:cNvGrpSpPr/>
          <p:nvPr/>
        </p:nvGrpSpPr>
        <p:grpSpPr>
          <a:xfrm>
            <a:off x="5205076" y="6068195"/>
            <a:ext cx="838200" cy="381000"/>
            <a:chOff x="5334000" y="3733800"/>
            <a:chExt cx="1828800" cy="381000"/>
          </a:xfrm>
        </p:grpSpPr>
        <p:sp>
          <p:nvSpPr>
            <p:cNvPr id="138" name="Rectangle 137"/>
            <p:cNvSpPr/>
            <p:nvPr/>
          </p:nvSpPr>
          <p:spPr>
            <a:xfrm>
              <a:off x="5334000" y="37338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p:cNvSpPr txBox="1"/>
            <p:nvPr/>
          </p:nvSpPr>
          <p:spPr>
            <a:xfrm>
              <a:off x="5334000" y="3733800"/>
              <a:ext cx="1828800" cy="369332"/>
            </a:xfrm>
            <a:prstGeom prst="rect">
              <a:avLst/>
            </a:prstGeom>
            <a:noFill/>
          </p:spPr>
          <p:txBody>
            <a:bodyPr wrap="square" rtlCol="0">
              <a:spAutoFit/>
            </a:bodyPr>
            <a:lstStyle/>
            <a:p>
              <a:pPr algn="ctr"/>
              <a:r>
                <a:rPr lang="en-US" dirty="0" err="1" smtClean="0"/>
                <a:t>Scaler</a:t>
              </a:r>
              <a:endParaRPr lang="en-US" dirty="0"/>
            </a:p>
          </p:txBody>
        </p:sp>
      </p:grpSp>
      <p:grpSp>
        <p:nvGrpSpPr>
          <p:cNvPr id="145" name="Group 117"/>
          <p:cNvGrpSpPr/>
          <p:nvPr/>
        </p:nvGrpSpPr>
        <p:grpSpPr>
          <a:xfrm>
            <a:off x="6455733" y="5833644"/>
            <a:ext cx="685800" cy="307777"/>
            <a:chOff x="990600" y="1295400"/>
            <a:chExt cx="990600" cy="307777"/>
          </a:xfrm>
        </p:grpSpPr>
        <p:sp>
          <p:nvSpPr>
            <p:cNvPr id="146" name="Rounded Rectangle 145"/>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7" name="TextBox 146"/>
            <p:cNvSpPr txBox="1"/>
            <p:nvPr/>
          </p:nvSpPr>
          <p:spPr>
            <a:xfrm>
              <a:off x="990600" y="1295400"/>
              <a:ext cx="990600" cy="307777"/>
            </a:xfrm>
            <a:prstGeom prst="rect">
              <a:avLst/>
            </a:prstGeom>
            <a:noFill/>
          </p:spPr>
          <p:txBody>
            <a:bodyPr wrap="square" rtlCol="0">
              <a:spAutoFit/>
            </a:bodyPr>
            <a:lstStyle/>
            <a:p>
              <a:pPr algn="ctr"/>
              <a:r>
                <a:rPr lang="en-US" sz="1400" dirty="0" smtClean="0"/>
                <a:t>Simple</a:t>
              </a:r>
              <a:endParaRPr lang="en-US" sz="1400" dirty="0"/>
            </a:p>
          </p:txBody>
        </p:sp>
      </p:grpSp>
      <p:cxnSp>
        <p:nvCxnSpPr>
          <p:cNvPr id="148" name="Straight Connector 147"/>
          <p:cNvCxnSpPr/>
          <p:nvPr/>
        </p:nvCxnSpPr>
        <p:spPr>
          <a:xfrm flipV="1">
            <a:off x="6043276" y="5987533"/>
            <a:ext cx="412457" cy="265328"/>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159" name="Group 117"/>
          <p:cNvGrpSpPr/>
          <p:nvPr/>
        </p:nvGrpSpPr>
        <p:grpSpPr>
          <a:xfrm>
            <a:off x="6455733" y="6217618"/>
            <a:ext cx="1143002" cy="307777"/>
            <a:chOff x="990600" y="1295400"/>
            <a:chExt cx="990600" cy="307777"/>
          </a:xfrm>
        </p:grpSpPr>
        <p:sp>
          <p:nvSpPr>
            <p:cNvPr id="160" name="Rounded Rectangle 159"/>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1" name="TextBox 160"/>
            <p:cNvSpPr txBox="1"/>
            <p:nvPr/>
          </p:nvSpPr>
          <p:spPr>
            <a:xfrm>
              <a:off x="990600" y="1295400"/>
              <a:ext cx="990600" cy="307777"/>
            </a:xfrm>
            <a:prstGeom prst="rect">
              <a:avLst/>
            </a:prstGeom>
            <a:noFill/>
          </p:spPr>
          <p:txBody>
            <a:bodyPr wrap="square" rtlCol="0">
              <a:spAutoFit/>
            </a:bodyPr>
            <a:lstStyle/>
            <a:p>
              <a:pPr algn="ctr"/>
              <a:r>
                <a:rPr lang="en-US" sz="1400" dirty="0" smtClean="0"/>
                <a:t>Proportional</a:t>
              </a:r>
              <a:endParaRPr lang="en-US" sz="1400" dirty="0"/>
            </a:p>
          </p:txBody>
        </p:sp>
      </p:grpSp>
      <p:cxnSp>
        <p:nvCxnSpPr>
          <p:cNvPr id="165" name="Straight Connector 164"/>
          <p:cNvCxnSpPr/>
          <p:nvPr/>
        </p:nvCxnSpPr>
        <p:spPr>
          <a:xfrm>
            <a:off x="6043276" y="6252861"/>
            <a:ext cx="412457" cy="118646"/>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71" name="Down Arrow 170"/>
          <p:cNvSpPr/>
          <p:nvPr/>
        </p:nvSpPr>
        <p:spPr>
          <a:xfrm rot="16200000">
            <a:off x="4080969" y="5808863"/>
            <a:ext cx="1025928"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TextBox 171"/>
          <p:cNvSpPr txBox="1"/>
          <p:nvPr/>
        </p:nvSpPr>
        <p:spPr>
          <a:xfrm>
            <a:off x="4038600" y="5987533"/>
            <a:ext cx="907861" cy="646331"/>
          </a:xfrm>
          <a:prstGeom prst="rect">
            <a:avLst/>
          </a:prstGeom>
          <a:noFill/>
        </p:spPr>
        <p:txBody>
          <a:bodyPr wrap="square" rtlCol="0">
            <a:spAutoFit/>
          </a:bodyPr>
          <a:lstStyle/>
          <a:p>
            <a:r>
              <a:rPr lang="en-US" dirty="0" smtClean="0">
                <a:solidFill>
                  <a:schemeClr val="bg1"/>
                </a:solidFill>
              </a:rPr>
              <a:t>lines of words</a:t>
            </a:r>
            <a:endParaRPr lang="en-US"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bin-arch.png"/>
          <p:cNvPicPr>
            <a:picLocks noChangeAspect="1"/>
          </p:cNvPicPr>
          <p:nvPr/>
        </p:nvPicPr>
        <p:blipFill>
          <a:blip r:embed="rId2"/>
          <a:stretch>
            <a:fillRect/>
          </a:stretch>
        </p:blipFill>
        <p:spPr>
          <a:xfrm>
            <a:off x="0" y="-1"/>
            <a:ext cx="9144001" cy="68580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Binarizer</a:t>
            </a:r>
            <a:endParaRPr lang="en-US" dirty="0"/>
          </a:p>
        </p:txBody>
      </p:sp>
      <p:pic>
        <p:nvPicPr>
          <p:cNvPr id="4" name="Content Placeholder 3" descr="binarized1.png"/>
          <p:cNvPicPr>
            <a:picLocks noGrp="1" noChangeAspect="1"/>
          </p:cNvPicPr>
          <p:nvPr>
            <p:ph idx="1"/>
          </p:nvPr>
        </p:nvPicPr>
        <p:blipFill>
          <a:blip r:embed="rId2" cstate="print"/>
          <a:srcRect t="-4996" b="-4996"/>
          <a:stretch>
            <a:fillRect/>
          </a:stretch>
        </p:blipFill>
        <p:spPr>
          <a:xfrm>
            <a:off x="457200" y="3048000"/>
            <a:ext cx="3048213" cy="1676400"/>
          </a:xfrm>
        </p:spPr>
      </p:pic>
      <p:pic>
        <p:nvPicPr>
          <p:cNvPr id="5" name="Picture 4" descr="binarized2.png"/>
          <p:cNvPicPr>
            <a:picLocks noChangeAspect="1"/>
          </p:cNvPicPr>
          <p:nvPr/>
        </p:nvPicPr>
        <p:blipFill>
          <a:blip r:embed="rId3" cstate="print"/>
          <a:srcRect l="19200" t="33600" r="16800" b="43200"/>
          <a:stretch>
            <a:fillRect/>
          </a:stretch>
        </p:blipFill>
        <p:spPr>
          <a:xfrm>
            <a:off x="5860288" y="3502152"/>
            <a:ext cx="2600960" cy="471424"/>
          </a:xfrm>
          <a:prstGeom prst="rect">
            <a:avLst/>
          </a:prstGeom>
        </p:spPr>
      </p:pic>
      <p:sp>
        <p:nvSpPr>
          <p:cNvPr id="8" name="Down Arrow 7"/>
          <p:cNvSpPr/>
          <p:nvPr/>
        </p:nvSpPr>
        <p:spPr>
          <a:xfrm rot="16200000">
            <a:off x="3962400" y="2819400"/>
            <a:ext cx="1600200" cy="1905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seg-arch.png"/>
          <p:cNvPicPr>
            <a:picLocks noChangeAspect="1"/>
          </p:cNvPicPr>
          <p:nvPr/>
        </p:nvPicPr>
        <p:blipFill>
          <a:blip r:embed="rId2"/>
          <a:stretch>
            <a:fillRect/>
          </a:stretch>
        </p:blipFill>
        <p:spPr>
          <a:xfrm>
            <a:off x="-1" y="0"/>
            <a:ext cx="9144001"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Problem</a:t>
            </a:r>
            <a:endParaRPr lang="en-US" dirty="0"/>
          </a:p>
        </p:txBody>
      </p:sp>
      <p:sp>
        <p:nvSpPr>
          <p:cNvPr id="3" name="Content Placeholder 2"/>
          <p:cNvSpPr>
            <a:spLocks noGrp="1"/>
          </p:cNvSpPr>
          <p:nvPr>
            <p:ph idx="1"/>
          </p:nvPr>
        </p:nvSpPr>
        <p:spPr/>
        <p:txBody>
          <a:bodyPr/>
          <a:lstStyle/>
          <a:p>
            <a:pPr>
              <a:buNone/>
            </a:pPr>
            <a:r>
              <a:rPr lang="en-US" dirty="0" smtClean="0"/>
              <a:t>What is optical character recognition (OCR)?</a:t>
            </a:r>
          </a:p>
          <a:p>
            <a:r>
              <a:rPr lang="en-US" dirty="0" smtClean="0"/>
              <a:t>Input: an image of some text</a:t>
            </a:r>
          </a:p>
          <a:p>
            <a:r>
              <a:rPr lang="en-US" dirty="0" smtClean="0"/>
              <a:t>Output: corresponding machine-encoded text</a:t>
            </a:r>
          </a:p>
        </p:txBody>
      </p:sp>
      <p:pic>
        <p:nvPicPr>
          <p:cNvPr id="5" name="Picture 4" descr="YosemiteSign.jpg"/>
          <p:cNvPicPr>
            <a:picLocks noChangeAspect="1"/>
          </p:cNvPicPr>
          <p:nvPr/>
        </p:nvPicPr>
        <p:blipFill>
          <a:blip r:embed="rId2"/>
          <a:stretch>
            <a:fillRect/>
          </a:stretch>
        </p:blipFill>
        <p:spPr>
          <a:xfrm>
            <a:off x="762000" y="3581399"/>
            <a:ext cx="3276600" cy="2457449"/>
          </a:xfrm>
          <a:prstGeom prst="rect">
            <a:avLst/>
          </a:prstGeom>
        </p:spPr>
      </p:pic>
      <p:pic>
        <p:nvPicPr>
          <p:cNvPr id="7" name="Picture 6" descr="CapsWithCursor.tiff"/>
          <p:cNvPicPr>
            <a:picLocks noChangeAspect="1"/>
          </p:cNvPicPr>
          <p:nvPr/>
        </p:nvPicPr>
        <p:blipFill>
          <a:blip r:embed="rId3"/>
          <a:stretch>
            <a:fillRect/>
          </a:stretch>
        </p:blipFill>
        <p:spPr>
          <a:xfrm>
            <a:off x="4648200" y="3714748"/>
            <a:ext cx="3136900" cy="23241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Segmenter</a:t>
            </a:r>
            <a:endParaRPr lang="en-US" dirty="0"/>
          </a:p>
        </p:txBody>
      </p:sp>
      <p:pic>
        <p:nvPicPr>
          <p:cNvPr id="4" name="Content Placeholder 3" descr="segmented1.png"/>
          <p:cNvPicPr>
            <a:picLocks noGrp="1" noChangeAspect="1"/>
          </p:cNvPicPr>
          <p:nvPr>
            <p:ph idx="1"/>
          </p:nvPr>
        </p:nvPicPr>
        <p:blipFill>
          <a:blip r:embed="rId2" cstate="print"/>
          <a:srcRect t="-83031" b="-83031"/>
          <a:stretch>
            <a:fillRect/>
          </a:stretch>
        </p:blipFill>
        <p:spPr>
          <a:xfrm>
            <a:off x="381000" y="0"/>
            <a:ext cx="7696200" cy="4232614"/>
          </a:xfrm>
        </p:spPr>
      </p:pic>
      <p:sp>
        <p:nvSpPr>
          <p:cNvPr id="5" name="Down Arrow 4"/>
          <p:cNvSpPr/>
          <p:nvPr/>
        </p:nvSpPr>
        <p:spPr>
          <a:xfrm>
            <a:off x="3581400" y="3048000"/>
            <a:ext cx="16002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egmented2.png"/>
          <p:cNvPicPr>
            <a:picLocks noChangeAspect="1"/>
          </p:cNvPicPr>
          <p:nvPr/>
        </p:nvPicPr>
        <p:blipFill>
          <a:blip r:embed="rId3" cstate="print"/>
          <a:stretch>
            <a:fillRect/>
          </a:stretch>
        </p:blipFill>
        <p:spPr>
          <a:xfrm>
            <a:off x="457200" y="4648200"/>
            <a:ext cx="7620000" cy="176749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 name="Picture 27" descr="threshold-arch.png"/>
          <p:cNvPicPr>
            <a:picLocks noChangeAspect="1"/>
          </p:cNvPicPr>
          <p:nvPr/>
        </p:nvPicPr>
        <p:blipFill>
          <a:blip r:embed="rId2"/>
          <a:stretch>
            <a:fillRect/>
          </a:stretch>
        </p:blipFill>
        <p:spPr>
          <a:xfrm>
            <a:off x="0" y="-1"/>
            <a:ext cx="9144001" cy="685800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Thresholder</a:t>
            </a:r>
            <a:endParaRPr lang="en-US" dirty="0"/>
          </a:p>
        </p:txBody>
      </p:sp>
      <p:pic>
        <p:nvPicPr>
          <p:cNvPr id="4" name="Content Placeholder 3" descr="thresholded1.png"/>
          <p:cNvPicPr>
            <a:picLocks noGrp="1" noChangeAspect="1"/>
          </p:cNvPicPr>
          <p:nvPr>
            <p:ph idx="1"/>
          </p:nvPr>
        </p:nvPicPr>
        <p:blipFill>
          <a:blip r:embed="rId2" cstate="print"/>
          <a:srcRect l="17196" t="19228" r="17196" b="25638"/>
          <a:stretch>
            <a:fillRect/>
          </a:stretch>
        </p:blipFill>
        <p:spPr>
          <a:xfrm>
            <a:off x="0" y="1295400"/>
            <a:ext cx="5777806" cy="2811202"/>
          </a:xfrm>
        </p:spPr>
      </p:pic>
      <p:sp>
        <p:nvSpPr>
          <p:cNvPr id="5" name="Down Arrow 4"/>
          <p:cNvSpPr/>
          <p:nvPr/>
        </p:nvSpPr>
        <p:spPr>
          <a:xfrm rot="18529260">
            <a:off x="1586575" y="3315976"/>
            <a:ext cx="1600200" cy="1905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threshold2.png"/>
          <p:cNvPicPr>
            <a:picLocks noChangeAspect="1"/>
          </p:cNvPicPr>
          <p:nvPr/>
        </p:nvPicPr>
        <p:blipFill>
          <a:blip r:embed="rId3" cstate="print"/>
          <a:srcRect l="17320" t="19228" r="17320" b="25638"/>
          <a:stretch>
            <a:fillRect/>
          </a:stretch>
        </p:blipFill>
        <p:spPr>
          <a:xfrm>
            <a:off x="3281039" y="3994440"/>
            <a:ext cx="5862961" cy="286356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 name="Picture 43" descr="typeset-arch.png"/>
          <p:cNvPicPr>
            <a:picLocks noChangeAspect="1"/>
          </p:cNvPicPr>
          <p:nvPr/>
        </p:nvPicPr>
        <p:blipFill>
          <a:blip r:embed="rId2"/>
          <a:stretch>
            <a:fillRect/>
          </a:stretch>
        </p:blipFill>
        <p:spPr>
          <a:xfrm>
            <a:off x="0" y="0"/>
            <a:ext cx="9144001"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Typesetter</a:t>
            </a:r>
            <a:endParaRPr lang="en-US" dirty="0"/>
          </a:p>
        </p:txBody>
      </p:sp>
      <p:pic>
        <p:nvPicPr>
          <p:cNvPr id="4" name="Content Placeholder 3" descr="typeset1.png"/>
          <p:cNvPicPr>
            <a:picLocks noGrp="1" noChangeAspect="1"/>
          </p:cNvPicPr>
          <p:nvPr>
            <p:ph idx="1"/>
          </p:nvPr>
        </p:nvPicPr>
        <p:blipFill>
          <a:blip r:embed="rId2" cstate="print"/>
          <a:srcRect t="-10351" b="-10351"/>
          <a:stretch>
            <a:fillRect/>
          </a:stretch>
        </p:blipFill>
        <p:spPr>
          <a:xfrm>
            <a:off x="228600" y="1219199"/>
            <a:ext cx="5410200" cy="2975401"/>
          </a:xfrm>
        </p:spPr>
      </p:pic>
      <p:pic>
        <p:nvPicPr>
          <p:cNvPr id="5" name="Picture 4" descr="typeset2.png"/>
          <p:cNvPicPr>
            <a:picLocks noChangeAspect="1"/>
          </p:cNvPicPr>
          <p:nvPr/>
        </p:nvPicPr>
        <p:blipFill>
          <a:blip r:embed="rId3" cstate="print"/>
          <a:stretch>
            <a:fillRect/>
          </a:stretch>
        </p:blipFill>
        <p:spPr>
          <a:xfrm>
            <a:off x="3788098" y="3810000"/>
            <a:ext cx="5038402" cy="2654300"/>
          </a:xfrm>
          <a:prstGeom prst="rect">
            <a:avLst/>
          </a:prstGeom>
        </p:spPr>
      </p:pic>
      <p:sp>
        <p:nvSpPr>
          <p:cNvPr id="6" name="Bent-Up Arrow 5"/>
          <p:cNvSpPr/>
          <p:nvPr/>
        </p:nvSpPr>
        <p:spPr>
          <a:xfrm rot="5400000">
            <a:off x="1219200" y="4572000"/>
            <a:ext cx="1280160" cy="1280160"/>
          </a:xfrm>
          <a:prstGeom prst="bentUpArrow">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 name="Picture 52" descr="scale-arch.png"/>
          <p:cNvPicPr>
            <a:picLocks noChangeAspect="1"/>
          </p:cNvPicPr>
          <p:nvPr/>
        </p:nvPicPr>
        <p:blipFill>
          <a:blip r:embed="rId3"/>
          <a:stretch>
            <a:fillRect/>
          </a:stretch>
        </p:blipFill>
        <p:spPr>
          <a:xfrm>
            <a:off x="-1" y="0"/>
            <a:ext cx="9144001"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Scaler</a:t>
            </a:r>
            <a:r>
              <a:rPr lang="en-US" dirty="0" smtClean="0"/>
              <a:t>	</a:t>
            </a:r>
            <a:endParaRPr lang="en-US" dirty="0"/>
          </a:p>
        </p:txBody>
      </p:sp>
      <p:sp>
        <p:nvSpPr>
          <p:cNvPr id="4" name="Rectangle 3"/>
          <p:cNvSpPr/>
          <p:nvPr/>
        </p:nvSpPr>
        <p:spPr>
          <a:xfrm>
            <a:off x="457200" y="4922837"/>
            <a:ext cx="8001000" cy="1249363"/>
          </a:xfrm>
          <a:prstGeom prst="rect">
            <a:avLst/>
          </a:prstGeom>
          <a:solidFill>
            <a:schemeClr val="bg1"/>
          </a:solidFill>
          <a:ln>
            <a:noFill/>
          </a:ln>
          <a:effectLst>
            <a:outerShdw blurRad="406400" dist="139700" dir="2700000" rotWithShape="0">
              <a:srgbClr val="000000">
                <a:alpha val="6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let-down.bin.png"/>
          <p:cNvPicPr>
            <a:picLocks noChangeAspect="1"/>
          </p:cNvPicPr>
          <p:nvPr/>
        </p:nvPicPr>
        <p:blipFill>
          <a:blip r:embed="rId2"/>
          <a:stretch>
            <a:fillRect/>
          </a:stretch>
        </p:blipFill>
        <p:spPr>
          <a:xfrm>
            <a:off x="1447800" y="1981200"/>
            <a:ext cx="6314130" cy="1413933"/>
          </a:xfrm>
          <a:prstGeom prst="rect">
            <a:avLst/>
          </a:prstGeom>
          <a:effectLst>
            <a:outerShdw blurRad="406400" dist="139700" dir="2700000">
              <a:srgbClr val="000000">
                <a:alpha val="62000"/>
              </a:srgbClr>
            </a:outerShdw>
          </a:effectLst>
        </p:spPr>
      </p:pic>
      <p:pic>
        <p:nvPicPr>
          <p:cNvPr id="6" name="Picture 5" descr="let-down.bin.png"/>
          <p:cNvPicPr>
            <a:picLocks noChangeAspect="1"/>
          </p:cNvPicPr>
          <p:nvPr/>
        </p:nvPicPr>
        <p:blipFill>
          <a:blip r:embed="rId2"/>
          <a:srcRect l="965" t="10778" r="96332" b="8383"/>
          <a:stretch>
            <a:fillRect/>
          </a:stretch>
        </p:blipFill>
        <p:spPr>
          <a:xfrm>
            <a:off x="609599" y="5082260"/>
            <a:ext cx="808243" cy="865975"/>
          </a:xfrm>
          <a:prstGeom prst="rect">
            <a:avLst/>
          </a:prstGeom>
        </p:spPr>
      </p:pic>
      <p:pic>
        <p:nvPicPr>
          <p:cNvPr id="7" name="Picture 6" descr="let-down.bin.png"/>
          <p:cNvPicPr>
            <a:picLocks noChangeAspect="1"/>
          </p:cNvPicPr>
          <p:nvPr/>
        </p:nvPicPr>
        <p:blipFill>
          <a:blip r:embed="rId2"/>
          <a:srcRect l="48273" t="19976" r="38452" b="9281"/>
          <a:stretch>
            <a:fillRect/>
          </a:stretch>
        </p:blipFill>
        <p:spPr>
          <a:xfrm>
            <a:off x="4952999" y="5077697"/>
            <a:ext cx="808243" cy="844880"/>
          </a:xfrm>
          <a:prstGeom prst="rect">
            <a:avLst/>
          </a:prstGeom>
        </p:spPr>
      </p:pic>
      <p:pic>
        <p:nvPicPr>
          <p:cNvPr id="8" name="Picture 7" descr="let-down.bin.png"/>
          <p:cNvPicPr>
            <a:picLocks noChangeAspect="1"/>
          </p:cNvPicPr>
          <p:nvPr/>
        </p:nvPicPr>
        <p:blipFill>
          <a:blip r:embed="rId2"/>
          <a:srcRect l="34998" r="51727"/>
          <a:stretch>
            <a:fillRect/>
          </a:stretch>
        </p:blipFill>
        <p:spPr>
          <a:xfrm>
            <a:off x="4317951" y="5077697"/>
            <a:ext cx="635048" cy="820615"/>
          </a:xfrm>
          <a:prstGeom prst="rect">
            <a:avLst/>
          </a:prstGeom>
        </p:spPr>
      </p:pic>
      <p:pic>
        <p:nvPicPr>
          <p:cNvPr id="9" name="Picture 8" descr="let-down.bin.png"/>
          <p:cNvPicPr>
            <a:picLocks noChangeAspect="1"/>
          </p:cNvPicPr>
          <p:nvPr/>
        </p:nvPicPr>
        <p:blipFill>
          <a:blip r:embed="rId2"/>
          <a:srcRect l="26550" t="49247" r="65893" b="39619"/>
          <a:stretch>
            <a:fillRect/>
          </a:stretch>
        </p:blipFill>
        <p:spPr>
          <a:xfrm>
            <a:off x="3352800" y="5076072"/>
            <a:ext cx="774689" cy="822240"/>
          </a:xfrm>
          <a:prstGeom prst="rect">
            <a:avLst/>
          </a:prstGeom>
        </p:spPr>
      </p:pic>
      <p:pic>
        <p:nvPicPr>
          <p:cNvPr id="10" name="Picture 9" descr="let-down.bin.png"/>
          <p:cNvPicPr>
            <a:picLocks noChangeAspect="1"/>
          </p:cNvPicPr>
          <p:nvPr/>
        </p:nvPicPr>
        <p:blipFill>
          <a:blip r:embed="rId2"/>
          <a:srcRect l="18102" t="8383" r="73450"/>
          <a:stretch>
            <a:fillRect/>
          </a:stretch>
        </p:blipFill>
        <p:spPr>
          <a:xfrm>
            <a:off x="2596987" y="5077697"/>
            <a:ext cx="490719" cy="911336"/>
          </a:xfrm>
          <a:prstGeom prst="rect">
            <a:avLst/>
          </a:prstGeom>
        </p:spPr>
      </p:pic>
      <p:pic>
        <p:nvPicPr>
          <p:cNvPr id="11" name="Picture 10" descr="let-down.bin.png"/>
          <p:cNvPicPr>
            <a:picLocks noChangeAspect="1"/>
          </p:cNvPicPr>
          <p:nvPr/>
        </p:nvPicPr>
        <p:blipFill>
          <a:blip r:embed="rId2"/>
          <a:srcRect l="4661" t="21557" r="82064" b="8383"/>
          <a:stretch>
            <a:fillRect/>
          </a:stretch>
        </p:blipFill>
        <p:spPr>
          <a:xfrm>
            <a:off x="1600200" y="5082260"/>
            <a:ext cx="697468" cy="824281"/>
          </a:xfrm>
          <a:prstGeom prst="rect">
            <a:avLst/>
          </a:prstGeom>
        </p:spPr>
      </p:pic>
      <p:pic>
        <p:nvPicPr>
          <p:cNvPr id="12" name="Picture 11" descr="let-down.bin.png"/>
          <p:cNvPicPr>
            <a:picLocks noChangeAspect="1"/>
          </p:cNvPicPr>
          <p:nvPr/>
        </p:nvPicPr>
        <p:blipFill>
          <a:blip r:embed="rId2"/>
          <a:srcRect l="61548" t="24551" r="19143" b="10778"/>
          <a:stretch>
            <a:fillRect/>
          </a:stretch>
        </p:blipFill>
        <p:spPr>
          <a:xfrm>
            <a:off x="5724160" y="5082260"/>
            <a:ext cx="981440" cy="840317"/>
          </a:xfrm>
          <a:prstGeom prst="rect">
            <a:avLst/>
          </a:prstGeom>
        </p:spPr>
      </p:pic>
      <p:pic>
        <p:nvPicPr>
          <p:cNvPr id="13" name="Picture 12" descr="let-down.bin.png"/>
          <p:cNvPicPr>
            <a:picLocks noChangeAspect="1"/>
          </p:cNvPicPr>
          <p:nvPr/>
        </p:nvPicPr>
        <p:blipFill>
          <a:blip r:embed="rId2"/>
          <a:srcRect l="80857" t="13772" r="5868"/>
          <a:stretch>
            <a:fillRect/>
          </a:stretch>
        </p:blipFill>
        <p:spPr>
          <a:xfrm>
            <a:off x="6783982" y="5082260"/>
            <a:ext cx="635048" cy="923706"/>
          </a:xfrm>
          <a:prstGeom prst="rect">
            <a:avLst/>
          </a:prstGeom>
        </p:spPr>
      </p:pic>
      <p:pic>
        <p:nvPicPr>
          <p:cNvPr id="14" name="Picture 13" descr="let-down.bin.png"/>
          <p:cNvPicPr>
            <a:picLocks noChangeAspect="1"/>
          </p:cNvPicPr>
          <p:nvPr/>
        </p:nvPicPr>
        <p:blipFill>
          <a:blip r:embed="rId2"/>
          <a:srcRect l="95916" t="73319" r="743" b="8545"/>
          <a:stretch>
            <a:fillRect/>
          </a:stretch>
        </p:blipFill>
        <p:spPr>
          <a:xfrm>
            <a:off x="7419030" y="5082260"/>
            <a:ext cx="909668" cy="923706"/>
          </a:xfrm>
          <a:prstGeom prst="rect">
            <a:avLst/>
          </a:prstGeom>
        </p:spPr>
      </p:pic>
      <p:sp>
        <p:nvSpPr>
          <p:cNvPr id="15" name="Down Arrow 14"/>
          <p:cNvSpPr/>
          <p:nvPr/>
        </p:nvSpPr>
        <p:spPr>
          <a:xfrm>
            <a:off x="3897113" y="3657600"/>
            <a:ext cx="822960" cy="990600"/>
          </a:xfrm>
          <a:prstGeom prst="downArrow">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 name="Picture 66" descr="extract-arch.pn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Extractor</a:t>
            </a:r>
            <a:endParaRPr lang="en-US" dirty="0"/>
          </a:p>
        </p:txBody>
      </p:sp>
      <p:sp>
        <p:nvSpPr>
          <p:cNvPr id="6" name="Down Arrow 5"/>
          <p:cNvSpPr/>
          <p:nvPr/>
        </p:nvSpPr>
        <p:spPr>
          <a:xfrm>
            <a:off x="2590800" y="2895600"/>
            <a:ext cx="1828800" cy="1553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feature1.png"/>
          <p:cNvPicPr>
            <a:picLocks noChangeAspect="1"/>
          </p:cNvPicPr>
          <p:nvPr/>
        </p:nvPicPr>
        <p:blipFill>
          <a:blip r:embed="rId2" cstate="print"/>
          <a:stretch>
            <a:fillRect/>
          </a:stretch>
        </p:blipFill>
        <p:spPr>
          <a:xfrm>
            <a:off x="0" y="1676400"/>
            <a:ext cx="5785224" cy="1219200"/>
          </a:xfrm>
          <a:prstGeom prst="rect">
            <a:avLst/>
          </a:prstGeom>
        </p:spPr>
      </p:pic>
      <p:pic>
        <p:nvPicPr>
          <p:cNvPr id="9" name="Picture 8" descr="feature2.png"/>
          <p:cNvPicPr>
            <a:picLocks noChangeAspect="1"/>
          </p:cNvPicPr>
          <p:nvPr/>
        </p:nvPicPr>
        <p:blipFill>
          <a:blip r:embed="rId3" cstate="print"/>
          <a:stretch>
            <a:fillRect/>
          </a:stretch>
        </p:blipFill>
        <p:spPr>
          <a:xfrm>
            <a:off x="1177423" y="4495800"/>
            <a:ext cx="7966577" cy="186295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 name="Picture 71" descr="matcher-arch.png"/>
          <p:cNvPicPr>
            <a:picLocks noChangeAspect="1"/>
          </p:cNvPicPr>
          <p:nvPr/>
        </p:nvPicPr>
        <p:blipFill>
          <a:blip r:embed="rId2"/>
          <a:stretch>
            <a:fillRect/>
          </a:stretch>
        </p:blipFill>
        <p:spPr>
          <a:xfrm>
            <a:off x="0" y="0"/>
            <a:ext cx="9144001"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868362"/>
          </a:xfrm>
        </p:spPr>
        <p:txBody>
          <a:bodyPr>
            <a:normAutofit fontScale="90000"/>
          </a:bodyPr>
          <a:lstStyle/>
          <a:p>
            <a:r>
              <a:rPr lang="en-US" sz="5333" dirty="0" smtClean="0"/>
              <a:t>Why Should We Give a Hoot!?</a:t>
            </a:r>
            <a:r>
              <a:rPr lang="en-US" dirty="0" smtClean="0"/>
              <a:t/>
            </a:r>
            <a:br>
              <a:rPr lang="en-US" dirty="0" smtClean="0"/>
            </a:br>
            <a:r>
              <a:rPr lang="en-US" sz="3556" dirty="0" smtClean="0"/>
              <a:t>Uses and Applications of OCR</a:t>
            </a:r>
            <a:endParaRPr lang="en-US" sz="3556" dirty="0"/>
          </a:p>
        </p:txBody>
      </p:sp>
      <p:pic>
        <p:nvPicPr>
          <p:cNvPr id="3" name="Picture 2" descr="lemmling_Cartoon_owl1.png"/>
          <p:cNvPicPr>
            <a:picLocks noChangeAspect="1"/>
          </p:cNvPicPr>
          <p:nvPr/>
        </p:nvPicPr>
        <p:blipFill>
          <a:blip r:embed="rId2"/>
          <a:stretch>
            <a:fillRect/>
          </a:stretch>
        </p:blipFill>
        <p:spPr>
          <a:xfrm>
            <a:off x="5715000" y="152400"/>
            <a:ext cx="3164840" cy="205418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Matcher</a:t>
            </a:r>
            <a:endParaRPr lang="en-US" dirty="0"/>
          </a:p>
        </p:txBody>
      </p:sp>
      <p:pic>
        <p:nvPicPr>
          <p:cNvPr id="4" name="Content Placeholder 3" descr="matched1.png"/>
          <p:cNvPicPr>
            <a:picLocks noGrp="1" noChangeAspect="1"/>
          </p:cNvPicPr>
          <p:nvPr>
            <p:ph idx="1"/>
          </p:nvPr>
        </p:nvPicPr>
        <p:blipFill>
          <a:blip r:embed="rId2" cstate="print"/>
          <a:srcRect l="-1182" r="-1182"/>
          <a:stretch>
            <a:fillRect/>
          </a:stretch>
        </p:blipFill>
        <p:spPr>
          <a:xfrm>
            <a:off x="533400" y="1066800"/>
            <a:ext cx="3048213" cy="1676400"/>
          </a:xfrm>
        </p:spPr>
      </p:pic>
      <p:pic>
        <p:nvPicPr>
          <p:cNvPr id="5" name="Picture 4" descr="matched2.png"/>
          <p:cNvPicPr>
            <a:picLocks noChangeAspect="1"/>
          </p:cNvPicPr>
          <p:nvPr/>
        </p:nvPicPr>
        <p:blipFill>
          <a:blip r:embed="rId3" cstate="print"/>
          <a:stretch>
            <a:fillRect/>
          </a:stretch>
        </p:blipFill>
        <p:spPr>
          <a:xfrm>
            <a:off x="533400" y="3676073"/>
            <a:ext cx="8077200" cy="3181927"/>
          </a:xfrm>
          <a:prstGeom prst="rect">
            <a:avLst/>
          </a:prstGeom>
        </p:spPr>
      </p:pic>
      <p:sp>
        <p:nvSpPr>
          <p:cNvPr id="6" name="Down Arrow 5"/>
          <p:cNvSpPr/>
          <p:nvPr/>
        </p:nvSpPr>
        <p:spPr>
          <a:xfrm>
            <a:off x="2743200" y="2895600"/>
            <a:ext cx="1828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49"/>
          <p:cNvGrpSpPr/>
          <p:nvPr/>
        </p:nvGrpSpPr>
        <p:grpSpPr>
          <a:xfrm>
            <a:off x="3657600" y="2096868"/>
            <a:ext cx="1219200" cy="646332"/>
            <a:chOff x="5334000" y="3733799"/>
            <a:chExt cx="1828800" cy="646332"/>
          </a:xfrm>
        </p:grpSpPr>
        <p:sp>
          <p:nvSpPr>
            <p:cNvPr id="8" name="Rectangle 7"/>
            <p:cNvSpPr/>
            <p:nvPr/>
          </p:nvSpPr>
          <p:spPr>
            <a:xfrm>
              <a:off x="5334000" y="3733799"/>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4000" y="3733800"/>
              <a:ext cx="1828800" cy="646331"/>
            </a:xfrm>
            <a:prstGeom prst="rect">
              <a:avLst/>
            </a:prstGeom>
            <a:noFill/>
          </p:spPr>
          <p:txBody>
            <a:bodyPr wrap="square" rtlCol="0">
              <a:spAutoFit/>
            </a:bodyPr>
            <a:lstStyle/>
            <a:p>
              <a:pPr algn="ctr"/>
              <a:r>
                <a:rPr lang="en-US" dirty="0" smtClean="0"/>
                <a:t>Processed Library</a:t>
              </a:r>
              <a:endParaRPr lang="en-US" dirty="0"/>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2" name="Picture 81" descr="linguist-arch.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Linguist</a:t>
            </a:r>
            <a:endParaRPr lang="en-US" dirty="0"/>
          </a:p>
        </p:txBody>
      </p:sp>
      <p:pic>
        <p:nvPicPr>
          <p:cNvPr id="4" name="Content Placeholder 3" descr="linguist1.png"/>
          <p:cNvPicPr>
            <a:picLocks noGrp="1" noChangeAspect="1"/>
          </p:cNvPicPr>
          <p:nvPr>
            <p:ph idx="1"/>
          </p:nvPr>
        </p:nvPicPr>
        <p:blipFill>
          <a:blip r:embed="rId2" cstate="print"/>
          <a:srcRect b="57328"/>
          <a:stretch>
            <a:fillRect/>
          </a:stretch>
        </p:blipFill>
        <p:spPr>
          <a:xfrm>
            <a:off x="381000" y="1524000"/>
            <a:ext cx="3557869" cy="4876800"/>
          </a:xfrm>
        </p:spPr>
      </p:pic>
      <p:sp>
        <p:nvSpPr>
          <p:cNvPr id="6" name="Down Arrow 5"/>
          <p:cNvSpPr/>
          <p:nvPr/>
        </p:nvSpPr>
        <p:spPr>
          <a:xfrm rot="16200000">
            <a:off x="4267200" y="1981200"/>
            <a:ext cx="16002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rot="16200000">
            <a:off x="4267200" y="4495800"/>
            <a:ext cx="16002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419600" y="2286000"/>
            <a:ext cx="990600" cy="646331"/>
          </a:xfrm>
          <a:prstGeom prst="rect">
            <a:avLst/>
          </a:prstGeom>
          <a:noFill/>
        </p:spPr>
        <p:txBody>
          <a:bodyPr wrap="square" rtlCol="0">
            <a:spAutoFit/>
          </a:bodyPr>
          <a:lstStyle/>
          <a:p>
            <a:r>
              <a:rPr lang="en-US" dirty="0" smtClean="0"/>
              <a:t>Null Linguist</a:t>
            </a:r>
            <a:endParaRPr lang="en-US" dirty="0"/>
          </a:p>
        </p:txBody>
      </p:sp>
      <p:sp>
        <p:nvSpPr>
          <p:cNvPr id="9" name="TextBox 8"/>
          <p:cNvSpPr txBox="1"/>
          <p:nvPr/>
        </p:nvSpPr>
        <p:spPr>
          <a:xfrm>
            <a:off x="4419600" y="4800600"/>
            <a:ext cx="1066800" cy="646331"/>
          </a:xfrm>
          <a:prstGeom prst="rect">
            <a:avLst/>
          </a:prstGeom>
          <a:noFill/>
        </p:spPr>
        <p:txBody>
          <a:bodyPr wrap="square" rtlCol="0">
            <a:spAutoFit/>
          </a:bodyPr>
          <a:lstStyle/>
          <a:p>
            <a:r>
              <a:rPr lang="en-US" dirty="0" smtClean="0"/>
              <a:t>Spelling</a:t>
            </a:r>
          </a:p>
          <a:p>
            <a:r>
              <a:rPr lang="en-US" dirty="0" smtClean="0"/>
              <a:t>Linguist</a:t>
            </a:r>
            <a:endParaRPr lang="en-US" dirty="0"/>
          </a:p>
        </p:txBody>
      </p:sp>
      <p:sp>
        <p:nvSpPr>
          <p:cNvPr id="10" name="TextBox 9"/>
          <p:cNvSpPr txBox="1"/>
          <p:nvPr/>
        </p:nvSpPr>
        <p:spPr>
          <a:xfrm>
            <a:off x="5867400" y="2438400"/>
            <a:ext cx="2743200" cy="369332"/>
          </a:xfrm>
          <a:prstGeom prst="rect">
            <a:avLst/>
          </a:prstGeom>
          <a:noFill/>
        </p:spPr>
        <p:txBody>
          <a:bodyPr wrap="square" rtlCol="0">
            <a:spAutoFit/>
          </a:bodyPr>
          <a:lstStyle/>
          <a:p>
            <a:r>
              <a:rPr lang="en-US" dirty="0" err="1" smtClean="0"/>
              <a:t>Iix</a:t>
            </a:r>
            <a:r>
              <a:rPr lang="en-US" dirty="0" smtClean="0"/>
              <a:t> Your computer</a:t>
            </a:r>
            <a:endParaRPr lang="en-US" dirty="0"/>
          </a:p>
        </p:txBody>
      </p:sp>
      <p:sp>
        <p:nvSpPr>
          <p:cNvPr id="11" name="TextBox 10"/>
          <p:cNvSpPr txBox="1"/>
          <p:nvPr/>
        </p:nvSpPr>
        <p:spPr>
          <a:xfrm>
            <a:off x="5943600" y="4953000"/>
            <a:ext cx="2667000" cy="369332"/>
          </a:xfrm>
          <a:prstGeom prst="rect">
            <a:avLst/>
          </a:prstGeom>
          <a:noFill/>
        </p:spPr>
        <p:txBody>
          <a:bodyPr wrap="square" rtlCol="0">
            <a:spAutoFit/>
          </a:bodyPr>
          <a:lstStyle/>
          <a:p>
            <a:r>
              <a:rPr lang="en-US" dirty="0" smtClean="0"/>
              <a:t>fix your computer</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p:nvPr/>
        </p:nvGrpSpPr>
        <p:grpSpPr>
          <a:xfrm>
            <a:off x="4736138" y="4381500"/>
            <a:ext cx="1828800" cy="381000"/>
            <a:chOff x="5334000" y="3733800"/>
            <a:chExt cx="1828800" cy="381000"/>
          </a:xfrm>
        </p:grpSpPr>
        <p:sp>
          <p:nvSpPr>
            <p:cNvPr id="5" name="Rectangle 4"/>
            <p:cNvSpPr/>
            <p:nvPr/>
          </p:nvSpPr>
          <p:spPr>
            <a:xfrm>
              <a:off x="5334000" y="37338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0" y="3733800"/>
              <a:ext cx="1828800" cy="369332"/>
            </a:xfrm>
            <a:prstGeom prst="rect">
              <a:avLst/>
            </a:prstGeom>
            <a:noFill/>
          </p:spPr>
          <p:txBody>
            <a:bodyPr wrap="square" rtlCol="0">
              <a:spAutoFit/>
            </a:bodyPr>
            <a:lstStyle/>
            <a:p>
              <a:pPr algn="ctr"/>
              <a:r>
                <a:rPr lang="en-US" dirty="0" smtClean="0"/>
                <a:t>Feature Extractor</a:t>
              </a:r>
              <a:endParaRPr lang="en-US" dirty="0"/>
            </a:p>
          </p:txBody>
        </p:sp>
      </p:grpSp>
      <p:grpSp>
        <p:nvGrpSpPr>
          <p:cNvPr id="3" name="Group 9"/>
          <p:cNvGrpSpPr/>
          <p:nvPr/>
        </p:nvGrpSpPr>
        <p:grpSpPr>
          <a:xfrm>
            <a:off x="3048000" y="1143000"/>
            <a:ext cx="1066800" cy="381000"/>
            <a:chOff x="1066800" y="762000"/>
            <a:chExt cx="1066800" cy="381000"/>
          </a:xfrm>
        </p:grpSpPr>
        <p:sp>
          <p:nvSpPr>
            <p:cNvPr id="11" name="Rectangle 10"/>
            <p:cNvSpPr/>
            <p:nvPr/>
          </p:nvSpPr>
          <p:spPr>
            <a:xfrm>
              <a:off x="1066800" y="7620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66800" y="762000"/>
              <a:ext cx="1066800" cy="369332"/>
            </a:xfrm>
            <a:prstGeom prst="rect">
              <a:avLst/>
            </a:prstGeom>
            <a:noFill/>
          </p:spPr>
          <p:txBody>
            <a:bodyPr wrap="square" rtlCol="0">
              <a:spAutoFit/>
            </a:bodyPr>
            <a:lstStyle/>
            <a:p>
              <a:pPr algn="ctr"/>
              <a:r>
                <a:rPr lang="en-US" dirty="0" err="1" smtClean="0"/>
                <a:t>Binarizer</a:t>
              </a:r>
              <a:endParaRPr lang="en-US" dirty="0"/>
            </a:p>
          </p:txBody>
        </p:sp>
      </p:grpSp>
      <p:grpSp>
        <p:nvGrpSpPr>
          <p:cNvPr id="4" name="Group 21"/>
          <p:cNvGrpSpPr/>
          <p:nvPr/>
        </p:nvGrpSpPr>
        <p:grpSpPr>
          <a:xfrm>
            <a:off x="2971800" y="2667000"/>
            <a:ext cx="1219200" cy="381000"/>
            <a:chOff x="5334000" y="3733800"/>
            <a:chExt cx="1828800" cy="381000"/>
          </a:xfrm>
        </p:grpSpPr>
        <p:sp>
          <p:nvSpPr>
            <p:cNvPr id="23" name="Rectangle 22"/>
            <p:cNvSpPr/>
            <p:nvPr/>
          </p:nvSpPr>
          <p:spPr>
            <a:xfrm>
              <a:off x="5334000" y="37338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334000" y="3733800"/>
              <a:ext cx="1828800" cy="369332"/>
            </a:xfrm>
            <a:prstGeom prst="rect">
              <a:avLst/>
            </a:prstGeom>
            <a:noFill/>
          </p:spPr>
          <p:txBody>
            <a:bodyPr wrap="square" rtlCol="0">
              <a:spAutoFit/>
            </a:bodyPr>
            <a:lstStyle/>
            <a:p>
              <a:pPr algn="ctr"/>
              <a:r>
                <a:rPr lang="en-US" dirty="0" err="1" smtClean="0"/>
                <a:t>Segmenter</a:t>
              </a:r>
              <a:endParaRPr lang="en-US" dirty="0"/>
            </a:p>
          </p:txBody>
        </p:sp>
      </p:grpSp>
      <p:grpSp>
        <p:nvGrpSpPr>
          <p:cNvPr id="7" name="Group 38"/>
          <p:cNvGrpSpPr/>
          <p:nvPr/>
        </p:nvGrpSpPr>
        <p:grpSpPr>
          <a:xfrm>
            <a:off x="2895600" y="4267200"/>
            <a:ext cx="1447800" cy="381000"/>
            <a:chOff x="5334000" y="3733800"/>
            <a:chExt cx="1828800" cy="381000"/>
          </a:xfrm>
        </p:grpSpPr>
        <p:sp>
          <p:nvSpPr>
            <p:cNvPr id="40" name="Rectangle 39"/>
            <p:cNvSpPr/>
            <p:nvPr/>
          </p:nvSpPr>
          <p:spPr>
            <a:xfrm>
              <a:off x="5334000" y="37338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334000" y="3733800"/>
              <a:ext cx="1828800" cy="369332"/>
            </a:xfrm>
            <a:prstGeom prst="rect">
              <a:avLst/>
            </a:prstGeom>
            <a:noFill/>
          </p:spPr>
          <p:txBody>
            <a:bodyPr wrap="square" rtlCol="0">
              <a:spAutoFit/>
            </a:bodyPr>
            <a:lstStyle/>
            <a:p>
              <a:pPr algn="ctr"/>
              <a:r>
                <a:rPr lang="en-US" dirty="0" err="1" smtClean="0"/>
                <a:t>Thresholder</a:t>
              </a:r>
              <a:endParaRPr lang="en-US" dirty="0"/>
            </a:p>
          </p:txBody>
        </p:sp>
      </p:grpSp>
      <p:sp>
        <p:nvSpPr>
          <p:cNvPr id="43" name="Down Arrow 42"/>
          <p:cNvSpPr/>
          <p:nvPr/>
        </p:nvSpPr>
        <p:spPr>
          <a:xfrm>
            <a:off x="2819400" y="381000"/>
            <a:ext cx="1600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color image</a:t>
            </a:r>
            <a:endParaRPr lang="en-US" dirty="0"/>
          </a:p>
        </p:txBody>
      </p:sp>
      <p:grpSp>
        <p:nvGrpSpPr>
          <p:cNvPr id="8" name="Group 46"/>
          <p:cNvGrpSpPr/>
          <p:nvPr/>
        </p:nvGrpSpPr>
        <p:grpSpPr>
          <a:xfrm>
            <a:off x="2667000" y="6062364"/>
            <a:ext cx="1219200" cy="381000"/>
            <a:chOff x="5334000" y="3733800"/>
            <a:chExt cx="1828800" cy="381000"/>
          </a:xfrm>
        </p:grpSpPr>
        <p:sp>
          <p:nvSpPr>
            <p:cNvPr id="48" name="Rectangle 47"/>
            <p:cNvSpPr/>
            <p:nvPr/>
          </p:nvSpPr>
          <p:spPr>
            <a:xfrm>
              <a:off x="5334000" y="37338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5334000" y="3733800"/>
              <a:ext cx="1828800" cy="369332"/>
            </a:xfrm>
            <a:prstGeom prst="rect">
              <a:avLst/>
            </a:prstGeom>
            <a:noFill/>
          </p:spPr>
          <p:txBody>
            <a:bodyPr wrap="square" rtlCol="0">
              <a:spAutoFit/>
            </a:bodyPr>
            <a:lstStyle/>
            <a:p>
              <a:pPr algn="ctr"/>
              <a:r>
                <a:rPr lang="en-US" dirty="0" smtClean="0"/>
                <a:t>Typesetter</a:t>
              </a:r>
              <a:endParaRPr lang="en-US" dirty="0"/>
            </a:p>
          </p:txBody>
        </p:sp>
      </p:grpSp>
      <p:grpSp>
        <p:nvGrpSpPr>
          <p:cNvPr id="9" name="Group 49"/>
          <p:cNvGrpSpPr/>
          <p:nvPr/>
        </p:nvGrpSpPr>
        <p:grpSpPr>
          <a:xfrm>
            <a:off x="5193338" y="2857500"/>
            <a:ext cx="1066800" cy="381000"/>
            <a:chOff x="5334000" y="3733800"/>
            <a:chExt cx="1828800" cy="381000"/>
          </a:xfrm>
        </p:grpSpPr>
        <p:sp>
          <p:nvSpPr>
            <p:cNvPr id="51" name="Rectangle 50"/>
            <p:cNvSpPr/>
            <p:nvPr/>
          </p:nvSpPr>
          <p:spPr>
            <a:xfrm>
              <a:off x="5334000" y="37338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334000" y="3733800"/>
              <a:ext cx="1828800" cy="369332"/>
            </a:xfrm>
            <a:prstGeom prst="rect">
              <a:avLst/>
            </a:prstGeom>
            <a:noFill/>
          </p:spPr>
          <p:txBody>
            <a:bodyPr wrap="square" rtlCol="0">
              <a:spAutoFit/>
            </a:bodyPr>
            <a:lstStyle/>
            <a:p>
              <a:pPr algn="ctr"/>
              <a:r>
                <a:rPr lang="en-US" dirty="0" smtClean="0"/>
                <a:t>Matcher</a:t>
              </a:r>
              <a:endParaRPr lang="en-US" dirty="0"/>
            </a:p>
          </p:txBody>
        </p:sp>
      </p:grpSp>
      <p:grpSp>
        <p:nvGrpSpPr>
          <p:cNvPr id="10" name="Group 52"/>
          <p:cNvGrpSpPr/>
          <p:nvPr/>
        </p:nvGrpSpPr>
        <p:grpSpPr>
          <a:xfrm>
            <a:off x="5117138" y="1333500"/>
            <a:ext cx="1066800" cy="381000"/>
            <a:chOff x="5334000" y="3733800"/>
            <a:chExt cx="1828800" cy="381000"/>
          </a:xfrm>
        </p:grpSpPr>
        <p:sp>
          <p:nvSpPr>
            <p:cNvPr id="54" name="Rectangle 53"/>
            <p:cNvSpPr/>
            <p:nvPr/>
          </p:nvSpPr>
          <p:spPr>
            <a:xfrm>
              <a:off x="5334000" y="37338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334000" y="3733800"/>
              <a:ext cx="1828800" cy="369332"/>
            </a:xfrm>
            <a:prstGeom prst="rect">
              <a:avLst/>
            </a:prstGeom>
            <a:noFill/>
          </p:spPr>
          <p:txBody>
            <a:bodyPr wrap="square" rtlCol="0">
              <a:spAutoFit/>
            </a:bodyPr>
            <a:lstStyle/>
            <a:p>
              <a:pPr algn="ctr"/>
              <a:r>
                <a:rPr lang="en-US" dirty="0" smtClean="0"/>
                <a:t>Linguist</a:t>
              </a:r>
              <a:endParaRPr lang="en-US" dirty="0"/>
            </a:p>
          </p:txBody>
        </p:sp>
      </p:grpSp>
      <p:grpSp>
        <p:nvGrpSpPr>
          <p:cNvPr id="13" name="Group 78"/>
          <p:cNvGrpSpPr/>
          <p:nvPr/>
        </p:nvGrpSpPr>
        <p:grpSpPr>
          <a:xfrm>
            <a:off x="1905000" y="914400"/>
            <a:ext cx="685800" cy="307777"/>
            <a:chOff x="990600" y="1295400"/>
            <a:chExt cx="990600" cy="307777"/>
          </a:xfrm>
        </p:grpSpPr>
        <p:sp>
          <p:nvSpPr>
            <p:cNvPr id="76" name="Rounded Rectangle 75"/>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TextBox 77"/>
            <p:cNvSpPr txBox="1"/>
            <p:nvPr/>
          </p:nvSpPr>
          <p:spPr>
            <a:xfrm>
              <a:off x="990600" y="1295400"/>
              <a:ext cx="990600" cy="307777"/>
            </a:xfrm>
            <a:prstGeom prst="rect">
              <a:avLst/>
            </a:prstGeom>
            <a:noFill/>
          </p:spPr>
          <p:txBody>
            <a:bodyPr wrap="square" rtlCol="0">
              <a:spAutoFit/>
            </a:bodyPr>
            <a:lstStyle/>
            <a:p>
              <a:pPr algn="ctr"/>
              <a:r>
                <a:rPr lang="en-US" sz="1400" dirty="0" smtClean="0"/>
                <a:t>Global</a:t>
              </a:r>
              <a:endParaRPr lang="en-US" sz="1400" dirty="0"/>
            </a:p>
          </p:txBody>
        </p:sp>
      </p:grpSp>
      <p:cxnSp>
        <p:nvCxnSpPr>
          <p:cNvPr id="87" name="Straight Connector 86"/>
          <p:cNvCxnSpPr/>
          <p:nvPr/>
        </p:nvCxnSpPr>
        <p:spPr>
          <a:xfrm>
            <a:off x="2590800" y="1068289"/>
            <a:ext cx="457200" cy="259377"/>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14" name="Group 90"/>
          <p:cNvGrpSpPr/>
          <p:nvPr/>
        </p:nvGrpSpPr>
        <p:grpSpPr>
          <a:xfrm>
            <a:off x="1828800" y="1371600"/>
            <a:ext cx="838200" cy="307777"/>
            <a:chOff x="990600" y="1295400"/>
            <a:chExt cx="990600" cy="307777"/>
          </a:xfrm>
        </p:grpSpPr>
        <p:sp>
          <p:nvSpPr>
            <p:cNvPr id="92" name="Rounded Rectangle 91"/>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TextBox 92"/>
            <p:cNvSpPr txBox="1"/>
            <p:nvPr/>
          </p:nvSpPr>
          <p:spPr>
            <a:xfrm>
              <a:off x="990600" y="1295400"/>
              <a:ext cx="990600" cy="307777"/>
            </a:xfrm>
            <a:prstGeom prst="rect">
              <a:avLst/>
            </a:prstGeom>
            <a:noFill/>
          </p:spPr>
          <p:txBody>
            <a:bodyPr wrap="square" rtlCol="0">
              <a:spAutoFit/>
            </a:bodyPr>
            <a:lstStyle/>
            <a:p>
              <a:pPr algn="ctr"/>
              <a:r>
                <a:rPr lang="en-US" sz="1400" dirty="0" smtClean="0"/>
                <a:t>Local</a:t>
              </a:r>
              <a:endParaRPr lang="en-US" sz="1400" dirty="0"/>
            </a:p>
          </p:txBody>
        </p:sp>
      </p:grpSp>
      <p:cxnSp>
        <p:nvCxnSpPr>
          <p:cNvPr id="94" name="Straight Connector 93"/>
          <p:cNvCxnSpPr/>
          <p:nvPr/>
        </p:nvCxnSpPr>
        <p:spPr>
          <a:xfrm flipV="1">
            <a:off x="2667000" y="1327666"/>
            <a:ext cx="381000" cy="197823"/>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15" name="Group 104"/>
          <p:cNvGrpSpPr/>
          <p:nvPr/>
        </p:nvGrpSpPr>
        <p:grpSpPr>
          <a:xfrm>
            <a:off x="1524000" y="2133600"/>
            <a:ext cx="1066800" cy="533400"/>
            <a:chOff x="990600" y="1295400"/>
            <a:chExt cx="990600" cy="304800"/>
          </a:xfrm>
        </p:grpSpPr>
        <p:sp>
          <p:nvSpPr>
            <p:cNvPr id="106" name="Rounded Rectangle 105"/>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7" name="TextBox 106"/>
            <p:cNvSpPr txBox="1"/>
            <p:nvPr/>
          </p:nvSpPr>
          <p:spPr>
            <a:xfrm>
              <a:off x="990600" y="1295400"/>
              <a:ext cx="990600" cy="175873"/>
            </a:xfrm>
            <a:prstGeom prst="rect">
              <a:avLst/>
            </a:prstGeom>
            <a:noFill/>
          </p:spPr>
          <p:txBody>
            <a:bodyPr wrap="square" rtlCol="0">
              <a:spAutoFit/>
            </a:bodyPr>
            <a:lstStyle/>
            <a:p>
              <a:pPr algn="ctr"/>
              <a:endParaRPr lang="en-US" sz="1400" dirty="0"/>
            </a:p>
          </p:txBody>
        </p:sp>
      </p:grpSp>
      <p:cxnSp>
        <p:nvCxnSpPr>
          <p:cNvPr id="108" name="Straight Connector 107"/>
          <p:cNvCxnSpPr>
            <a:stCxn id="113" idx="3"/>
          </p:cNvCxnSpPr>
          <p:nvPr/>
        </p:nvCxnSpPr>
        <p:spPr>
          <a:xfrm>
            <a:off x="2590800" y="2395210"/>
            <a:ext cx="381000" cy="456456"/>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16" name="Group 108"/>
          <p:cNvGrpSpPr/>
          <p:nvPr/>
        </p:nvGrpSpPr>
        <p:grpSpPr>
          <a:xfrm>
            <a:off x="1600200" y="2895600"/>
            <a:ext cx="914400" cy="533400"/>
            <a:chOff x="990600" y="1295399"/>
            <a:chExt cx="990600" cy="304801"/>
          </a:xfrm>
        </p:grpSpPr>
        <p:sp>
          <p:nvSpPr>
            <p:cNvPr id="110" name="Rounded Rectangle 109"/>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1" name="TextBox 110"/>
            <p:cNvSpPr txBox="1"/>
            <p:nvPr/>
          </p:nvSpPr>
          <p:spPr>
            <a:xfrm>
              <a:off x="990600" y="1295399"/>
              <a:ext cx="990600" cy="298984"/>
            </a:xfrm>
            <a:prstGeom prst="rect">
              <a:avLst/>
            </a:prstGeom>
            <a:noFill/>
          </p:spPr>
          <p:txBody>
            <a:bodyPr wrap="square" rtlCol="0">
              <a:spAutoFit/>
            </a:bodyPr>
            <a:lstStyle/>
            <a:p>
              <a:pPr algn="ctr"/>
              <a:r>
                <a:rPr lang="en-US" sz="1400" dirty="0" smtClean="0"/>
                <a:t>Bounding Box</a:t>
              </a:r>
              <a:endParaRPr lang="en-US" sz="1400" dirty="0"/>
            </a:p>
          </p:txBody>
        </p:sp>
      </p:grpSp>
      <p:cxnSp>
        <p:nvCxnSpPr>
          <p:cNvPr id="112" name="Straight Connector 111"/>
          <p:cNvCxnSpPr/>
          <p:nvPr/>
        </p:nvCxnSpPr>
        <p:spPr>
          <a:xfrm flipV="1">
            <a:off x="2514600" y="2851666"/>
            <a:ext cx="457200" cy="305544"/>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13" name="TextBox 112"/>
          <p:cNvSpPr txBox="1"/>
          <p:nvPr/>
        </p:nvSpPr>
        <p:spPr>
          <a:xfrm>
            <a:off x="1524000" y="2133600"/>
            <a:ext cx="1066800" cy="523220"/>
          </a:xfrm>
          <a:prstGeom prst="rect">
            <a:avLst/>
          </a:prstGeom>
          <a:noFill/>
        </p:spPr>
        <p:txBody>
          <a:bodyPr wrap="square" rtlCol="0">
            <a:spAutoFit/>
          </a:bodyPr>
          <a:lstStyle/>
          <a:p>
            <a:pPr algn="ctr"/>
            <a:r>
              <a:rPr lang="en-US" sz="1400" dirty="0" smtClean="0"/>
              <a:t>Connected Component</a:t>
            </a:r>
            <a:endParaRPr lang="en-US" sz="1400" dirty="0"/>
          </a:p>
        </p:txBody>
      </p:sp>
      <p:grpSp>
        <p:nvGrpSpPr>
          <p:cNvPr id="17" name="Group 117"/>
          <p:cNvGrpSpPr/>
          <p:nvPr/>
        </p:nvGrpSpPr>
        <p:grpSpPr>
          <a:xfrm>
            <a:off x="1600200" y="6093141"/>
            <a:ext cx="685800" cy="307777"/>
            <a:chOff x="990600" y="1295400"/>
            <a:chExt cx="990600" cy="307777"/>
          </a:xfrm>
        </p:grpSpPr>
        <p:sp>
          <p:nvSpPr>
            <p:cNvPr id="119" name="Rounded Rectangle 118"/>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TextBox 119"/>
            <p:cNvSpPr txBox="1"/>
            <p:nvPr/>
          </p:nvSpPr>
          <p:spPr>
            <a:xfrm>
              <a:off x="990600" y="1295400"/>
              <a:ext cx="990600" cy="307777"/>
            </a:xfrm>
            <a:prstGeom prst="rect">
              <a:avLst/>
            </a:prstGeom>
            <a:noFill/>
          </p:spPr>
          <p:txBody>
            <a:bodyPr wrap="square" rtlCol="0">
              <a:spAutoFit/>
            </a:bodyPr>
            <a:lstStyle/>
            <a:p>
              <a:pPr algn="ctr"/>
              <a:r>
                <a:rPr lang="en-US" sz="1400" dirty="0" smtClean="0"/>
                <a:t>Linear</a:t>
              </a:r>
              <a:endParaRPr lang="en-US" sz="1400" dirty="0"/>
            </a:p>
          </p:txBody>
        </p:sp>
      </p:grpSp>
      <p:cxnSp>
        <p:nvCxnSpPr>
          <p:cNvPr id="121" name="Straight Connector 120"/>
          <p:cNvCxnSpPr/>
          <p:nvPr/>
        </p:nvCxnSpPr>
        <p:spPr>
          <a:xfrm>
            <a:off x="2286000" y="6247030"/>
            <a:ext cx="381000" cy="0"/>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18" name="Group 121"/>
          <p:cNvGrpSpPr/>
          <p:nvPr/>
        </p:nvGrpSpPr>
        <p:grpSpPr>
          <a:xfrm>
            <a:off x="1524000" y="4724400"/>
            <a:ext cx="838200" cy="307777"/>
            <a:chOff x="990600" y="1295400"/>
            <a:chExt cx="990600" cy="307777"/>
          </a:xfrm>
        </p:grpSpPr>
        <p:sp>
          <p:nvSpPr>
            <p:cNvPr id="123" name="Rounded Rectangle 122"/>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TextBox 123"/>
            <p:cNvSpPr txBox="1"/>
            <p:nvPr/>
          </p:nvSpPr>
          <p:spPr>
            <a:xfrm>
              <a:off x="990600" y="1295400"/>
              <a:ext cx="990600" cy="307777"/>
            </a:xfrm>
            <a:prstGeom prst="rect">
              <a:avLst/>
            </a:prstGeom>
            <a:noFill/>
          </p:spPr>
          <p:txBody>
            <a:bodyPr wrap="square" rtlCol="0">
              <a:spAutoFit/>
            </a:bodyPr>
            <a:lstStyle/>
            <a:p>
              <a:pPr algn="ctr"/>
              <a:r>
                <a:rPr lang="en-US" sz="1400" dirty="0" smtClean="0"/>
                <a:t>Adaptive</a:t>
              </a:r>
              <a:endParaRPr lang="en-US" sz="1400" dirty="0"/>
            </a:p>
          </p:txBody>
        </p:sp>
      </p:grpSp>
      <p:cxnSp>
        <p:nvCxnSpPr>
          <p:cNvPr id="125" name="Straight Connector 124"/>
          <p:cNvCxnSpPr/>
          <p:nvPr/>
        </p:nvCxnSpPr>
        <p:spPr>
          <a:xfrm flipV="1">
            <a:off x="2362200" y="4451866"/>
            <a:ext cx="533400" cy="426424"/>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19" name="Group 127"/>
          <p:cNvGrpSpPr/>
          <p:nvPr/>
        </p:nvGrpSpPr>
        <p:grpSpPr>
          <a:xfrm>
            <a:off x="1524000" y="3962400"/>
            <a:ext cx="838200" cy="307777"/>
            <a:chOff x="990600" y="1295400"/>
            <a:chExt cx="990600" cy="307777"/>
          </a:xfrm>
        </p:grpSpPr>
        <p:sp>
          <p:nvSpPr>
            <p:cNvPr id="129" name="Rounded Rectangle 128"/>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TextBox 129"/>
            <p:cNvSpPr txBox="1"/>
            <p:nvPr/>
          </p:nvSpPr>
          <p:spPr>
            <a:xfrm>
              <a:off x="990600" y="1295400"/>
              <a:ext cx="990600" cy="307777"/>
            </a:xfrm>
            <a:prstGeom prst="rect">
              <a:avLst/>
            </a:prstGeom>
            <a:noFill/>
          </p:spPr>
          <p:txBody>
            <a:bodyPr wrap="square" rtlCol="0">
              <a:spAutoFit/>
            </a:bodyPr>
            <a:lstStyle/>
            <a:p>
              <a:pPr algn="ctr"/>
              <a:r>
                <a:rPr lang="en-US" sz="1400" dirty="0" smtClean="0"/>
                <a:t>Constant</a:t>
              </a:r>
              <a:endParaRPr lang="en-US" sz="1400" dirty="0"/>
            </a:p>
          </p:txBody>
        </p:sp>
      </p:grpSp>
      <p:grpSp>
        <p:nvGrpSpPr>
          <p:cNvPr id="20" name="Group 130"/>
          <p:cNvGrpSpPr/>
          <p:nvPr/>
        </p:nvGrpSpPr>
        <p:grpSpPr>
          <a:xfrm>
            <a:off x="1371600" y="4343400"/>
            <a:ext cx="1143000" cy="307777"/>
            <a:chOff x="990600" y="1295400"/>
            <a:chExt cx="990600" cy="307777"/>
          </a:xfrm>
        </p:grpSpPr>
        <p:sp>
          <p:nvSpPr>
            <p:cNvPr id="132" name="Rounded Rectangle 131"/>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3" name="TextBox 132"/>
            <p:cNvSpPr txBox="1"/>
            <p:nvPr/>
          </p:nvSpPr>
          <p:spPr>
            <a:xfrm>
              <a:off x="990600" y="1295400"/>
              <a:ext cx="990600" cy="307777"/>
            </a:xfrm>
            <a:prstGeom prst="rect">
              <a:avLst/>
            </a:prstGeom>
            <a:noFill/>
          </p:spPr>
          <p:txBody>
            <a:bodyPr wrap="square" rtlCol="0">
              <a:spAutoFit/>
            </a:bodyPr>
            <a:lstStyle/>
            <a:p>
              <a:pPr algn="ctr"/>
              <a:r>
                <a:rPr lang="en-US" sz="1400" dirty="0" smtClean="0"/>
                <a:t>Proportional</a:t>
              </a:r>
              <a:endParaRPr lang="en-US" sz="1400" dirty="0"/>
            </a:p>
          </p:txBody>
        </p:sp>
      </p:grpSp>
      <p:cxnSp>
        <p:nvCxnSpPr>
          <p:cNvPr id="136" name="Straight Connector 135"/>
          <p:cNvCxnSpPr/>
          <p:nvPr/>
        </p:nvCxnSpPr>
        <p:spPr>
          <a:xfrm flipV="1">
            <a:off x="2514600" y="4451866"/>
            <a:ext cx="381000" cy="45424"/>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39" name="Straight Connector 138"/>
          <p:cNvCxnSpPr/>
          <p:nvPr/>
        </p:nvCxnSpPr>
        <p:spPr>
          <a:xfrm>
            <a:off x="2362200" y="4114800"/>
            <a:ext cx="533400" cy="337066"/>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21" name="Group 148"/>
          <p:cNvGrpSpPr/>
          <p:nvPr/>
        </p:nvGrpSpPr>
        <p:grpSpPr>
          <a:xfrm>
            <a:off x="6945938" y="4457700"/>
            <a:ext cx="990600" cy="307777"/>
            <a:chOff x="990600" y="1295400"/>
            <a:chExt cx="990600" cy="307777"/>
          </a:xfrm>
        </p:grpSpPr>
        <p:sp>
          <p:nvSpPr>
            <p:cNvPr id="150" name="Rounded Rectangle 149"/>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1" name="TextBox 150"/>
            <p:cNvSpPr txBox="1"/>
            <p:nvPr/>
          </p:nvSpPr>
          <p:spPr>
            <a:xfrm>
              <a:off x="990600" y="1295400"/>
              <a:ext cx="990600" cy="307777"/>
            </a:xfrm>
            <a:prstGeom prst="rect">
              <a:avLst/>
            </a:prstGeom>
            <a:noFill/>
          </p:spPr>
          <p:txBody>
            <a:bodyPr wrap="square" rtlCol="0">
              <a:spAutoFit/>
            </a:bodyPr>
            <a:lstStyle/>
            <a:p>
              <a:pPr algn="ctr"/>
              <a:r>
                <a:rPr lang="en-US" sz="1400" dirty="0" smtClean="0"/>
                <a:t>Histogram</a:t>
              </a:r>
              <a:endParaRPr lang="en-US" sz="1400" dirty="0"/>
            </a:p>
          </p:txBody>
        </p:sp>
      </p:grpSp>
      <p:grpSp>
        <p:nvGrpSpPr>
          <p:cNvPr id="22" name="Group 151"/>
          <p:cNvGrpSpPr/>
          <p:nvPr/>
        </p:nvGrpSpPr>
        <p:grpSpPr>
          <a:xfrm>
            <a:off x="6945938" y="4838700"/>
            <a:ext cx="1066800" cy="560502"/>
            <a:chOff x="990600" y="1295399"/>
            <a:chExt cx="990600" cy="304801"/>
          </a:xfrm>
        </p:grpSpPr>
        <p:sp>
          <p:nvSpPr>
            <p:cNvPr id="153" name="Rounded Rectangle 152"/>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4" name="TextBox 153"/>
            <p:cNvSpPr txBox="1"/>
            <p:nvPr/>
          </p:nvSpPr>
          <p:spPr>
            <a:xfrm>
              <a:off x="990600" y="1295399"/>
              <a:ext cx="990600" cy="284527"/>
            </a:xfrm>
            <a:prstGeom prst="rect">
              <a:avLst/>
            </a:prstGeom>
            <a:noFill/>
          </p:spPr>
          <p:txBody>
            <a:bodyPr wrap="square" rtlCol="0">
              <a:spAutoFit/>
            </a:bodyPr>
            <a:lstStyle/>
            <a:p>
              <a:pPr algn="ctr"/>
              <a:r>
                <a:rPr lang="en-US" sz="1400" dirty="0" smtClean="0"/>
                <a:t>Fourier Descriptors</a:t>
              </a:r>
              <a:endParaRPr lang="en-US" sz="1400" dirty="0"/>
            </a:p>
          </p:txBody>
        </p:sp>
      </p:grpSp>
      <p:cxnSp>
        <p:nvCxnSpPr>
          <p:cNvPr id="155" name="Straight Connector 154"/>
          <p:cNvCxnSpPr/>
          <p:nvPr/>
        </p:nvCxnSpPr>
        <p:spPr>
          <a:xfrm>
            <a:off x="6564938" y="4572000"/>
            <a:ext cx="381000" cy="39589"/>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56" name="Straight Connector 155"/>
          <p:cNvCxnSpPr/>
          <p:nvPr/>
        </p:nvCxnSpPr>
        <p:spPr>
          <a:xfrm>
            <a:off x="6564938" y="4566166"/>
            <a:ext cx="381000" cy="534144"/>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25" name="Group 160"/>
          <p:cNvGrpSpPr/>
          <p:nvPr/>
        </p:nvGrpSpPr>
        <p:grpSpPr>
          <a:xfrm>
            <a:off x="6684334" y="2552700"/>
            <a:ext cx="914400" cy="533400"/>
            <a:chOff x="990600" y="1295399"/>
            <a:chExt cx="990600" cy="304801"/>
          </a:xfrm>
        </p:grpSpPr>
        <p:sp>
          <p:nvSpPr>
            <p:cNvPr id="162" name="Rounded Rectangle 161"/>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3" name="TextBox 162"/>
            <p:cNvSpPr txBox="1"/>
            <p:nvPr/>
          </p:nvSpPr>
          <p:spPr>
            <a:xfrm>
              <a:off x="990600" y="1295399"/>
              <a:ext cx="990600" cy="264165"/>
            </a:xfrm>
            <a:prstGeom prst="rect">
              <a:avLst/>
            </a:prstGeom>
            <a:noFill/>
          </p:spPr>
          <p:txBody>
            <a:bodyPr wrap="square" rtlCol="0">
              <a:spAutoFit/>
            </a:bodyPr>
            <a:lstStyle/>
            <a:p>
              <a:pPr algn="ctr"/>
              <a:r>
                <a:rPr lang="en-US" sz="1400" dirty="0" smtClean="0"/>
                <a:t>Nearest Neighbor </a:t>
              </a:r>
              <a:endParaRPr lang="en-US" sz="1400" dirty="0"/>
            </a:p>
          </p:txBody>
        </p:sp>
      </p:grpSp>
      <p:cxnSp>
        <p:nvCxnSpPr>
          <p:cNvPr id="164" name="Straight Connector 163"/>
          <p:cNvCxnSpPr/>
          <p:nvPr/>
        </p:nvCxnSpPr>
        <p:spPr>
          <a:xfrm flipV="1">
            <a:off x="6260138" y="2819401"/>
            <a:ext cx="424196" cy="222765"/>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26" name="Group 166"/>
          <p:cNvGrpSpPr/>
          <p:nvPr/>
        </p:nvGrpSpPr>
        <p:grpSpPr>
          <a:xfrm>
            <a:off x="6945938" y="4076700"/>
            <a:ext cx="914400" cy="307777"/>
            <a:chOff x="990600" y="1295400"/>
            <a:chExt cx="990600" cy="307777"/>
          </a:xfrm>
        </p:grpSpPr>
        <p:sp>
          <p:nvSpPr>
            <p:cNvPr id="168" name="Rounded Rectangle 167"/>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9" name="TextBox 168"/>
            <p:cNvSpPr txBox="1"/>
            <p:nvPr/>
          </p:nvSpPr>
          <p:spPr>
            <a:xfrm>
              <a:off x="990600" y="1295400"/>
              <a:ext cx="990600" cy="307777"/>
            </a:xfrm>
            <a:prstGeom prst="rect">
              <a:avLst/>
            </a:prstGeom>
            <a:noFill/>
          </p:spPr>
          <p:txBody>
            <a:bodyPr wrap="square" rtlCol="0">
              <a:spAutoFit/>
            </a:bodyPr>
            <a:lstStyle/>
            <a:p>
              <a:pPr algn="ctr"/>
              <a:r>
                <a:rPr lang="en-US" sz="1400" dirty="0" smtClean="0"/>
                <a:t>Template</a:t>
              </a:r>
              <a:endParaRPr lang="en-US" sz="1400" dirty="0"/>
            </a:p>
          </p:txBody>
        </p:sp>
      </p:grpSp>
      <p:cxnSp>
        <p:nvCxnSpPr>
          <p:cNvPr id="170" name="Straight Connector 169"/>
          <p:cNvCxnSpPr/>
          <p:nvPr/>
        </p:nvCxnSpPr>
        <p:spPr>
          <a:xfrm flipV="1">
            <a:off x="6564938" y="4230589"/>
            <a:ext cx="381000" cy="335577"/>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27" name="Group 171"/>
          <p:cNvGrpSpPr/>
          <p:nvPr/>
        </p:nvGrpSpPr>
        <p:grpSpPr>
          <a:xfrm>
            <a:off x="6531933" y="1028703"/>
            <a:ext cx="1295400" cy="342897"/>
            <a:chOff x="990600" y="1295400"/>
            <a:chExt cx="990600" cy="304800"/>
          </a:xfrm>
        </p:grpSpPr>
        <p:sp>
          <p:nvSpPr>
            <p:cNvPr id="173" name="Rounded Rectangle 172"/>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4" name="TextBox 173"/>
            <p:cNvSpPr txBox="1"/>
            <p:nvPr/>
          </p:nvSpPr>
          <p:spPr>
            <a:xfrm>
              <a:off x="990600" y="1295400"/>
              <a:ext cx="990600" cy="276357"/>
            </a:xfrm>
            <a:prstGeom prst="rect">
              <a:avLst/>
            </a:prstGeom>
            <a:noFill/>
          </p:spPr>
          <p:txBody>
            <a:bodyPr wrap="square" rtlCol="0">
              <a:spAutoFit/>
            </a:bodyPr>
            <a:lstStyle/>
            <a:p>
              <a:pPr algn="ctr"/>
              <a:r>
                <a:rPr lang="en-US" sz="1400" dirty="0" smtClean="0"/>
                <a:t>Stream N-gram</a:t>
              </a:r>
              <a:endParaRPr lang="en-US" sz="1400" dirty="0"/>
            </a:p>
          </p:txBody>
        </p:sp>
      </p:grpSp>
      <p:cxnSp>
        <p:nvCxnSpPr>
          <p:cNvPr id="178" name="Straight Connector 177"/>
          <p:cNvCxnSpPr>
            <a:endCxn id="174" idx="1"/>
          </p:cNvCxnSpPr>
          <p:nvPr/>
        </p:nvCxnSpPr>
        <p:spPr>
          <a:xfrm flipV="1">
            <a:off x="6183938" y="1184153"/>
            <a:ext cx="347995" cy="334014"/>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28" name="Group 183"/>
          <p:cNvGrpSpPr/>
          <p:nvPr/>
        </p:nvGrpSpPr>
        <p:grpSpPr>
          <a:xfrm>
            <a:off x="6488738" y="1447800"/>
            <a:ext cx="1371600" cy="304800"/>
            <a:chOff x="990600" y="1295400"/>
            <a:chExt cx="990600" cy="304800"/>
          </a:xfrm>
        </p:grpSpPr>
        <p:sp>
          <p:nvSpPr>
            <p:cNvPr id="185" name="Rounded Rectangle 184"/>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6" name="TextBox 185"/>
            <p:cNvSpPr txBox="1"/>
            <p:nvPr/>
          </p:nvSpPr>
          <p:spPr>
            <a:xfrm>
              <a:off x="990600" y="1295400"/>
              <a:ext cx="990600" cy="304800"/>
            </a:xfrm>
            <a:prstGeom prst="rect">
              <a:avLst/>
            </a:prstGeom>
            <a:noFill/>
          </p:spPr>
          <p:txBody>
            <a:bodyPr wrap="square" rtlCol="0">
              <a:spAutoFit/>
            </a:bodyPr>
            <a:lstStyle/>
            <a:p>
              <a:pPr algn="ctr"/>
              <a:r>
                <a:rPr lang="en-US" sz="1400" dirty="0" smtClean="0"/>
                <a:t>Word N-gram</a:t>
              </a:r>
              <a:endParaRPr lang="en-US" sz="1400" dirty="0"/>
            </a:p>
          </p:txBody>
        </p:sp>
      </p:grpSp>
      <p:grpSp>
        <p:nvGrpSpPr>
          <p:cNvPr id="29" name="Group 186"/>
          <p:cNvGrpSpPr/>
          <p:nvPr/>
        </p:nvGrpSpPr>
        <p:grpSpPr>
          <a:xfrm>
            <a:off x="6564938" y="1828801"/>
            <a:ext cx="1676400" cy="304800"/>
            <a:chOff x="990600" y="1295399"/>
            <a:chExt cx="990600" cy="304801"/>
          </a:xfrm>
        </p:grpSpPr>
        <p:sp>
          <p:nvSpPr>
            <p:cNvPr id="188" name="Rounded Rectangle 187"/>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9" name="TextBox 188"/>
            <p:cNvSpPr txBox="1"/>
            <p:nvPr/>
          </p:nvSpPr>
          <p:spPr>
            <a:xfrm>
              <a:off x="990600" y="1295399"/>
              <a:ext cx="990600" cy="304801"/>
            </a:xfrm>
            <a:prstGeom prst="rect">
              <a:avLst/>
            </a:prstGeom>
            <a:noFill/>
          </p:spPr>
          <p:txBody>
            <a:bodyPr wrap="square" rtlCol="0">
              <a:spAutoFit/>
            </a:bodyPr>
            <a:lstStyle/>
            <a:p>
              <a:pPr algn="ctr"/>
              <a:r>
                <a:rPr lang="en-US" sz="1400" dirty="0" smtClean="0"/>
                <a:t>Dictionary distance</a:t>
              </a:r>
              <a:endParaRPr lang="en-US" sz="1400" dirty="0"/>
            </a:p>
          </p:txBody>
        </p:sp>
      </p:grpSp>
      <p:cxnSp>
        <p:nvCxnSpPr>
          <p:cNvPr id="190" name="Straight Connector 189"/>
          <p:cNvCxnSpPr>
            <a:endCxn id="185" idx="1"/>
          </p:cNvCxnSpPr>
          <p:nvPr/>
        </p:nvCxnSpPr>
        <p:spPr>
          <a:xfrm>
            <a:off x="6183938" y="1512332"/>
            <a:ext cx="304800" cy="87868"/>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91" name="Straight Connector 190"/>
          <p:cNvCxnSpPr>
            <a:stCxn id="55" idx="3"/>
            <a:endCxn id="189" idx="1"/>
          </p:cNvCxnSpPr>
          <p:nvPr/>
        </p:nvCxnSpPr>
        <p:spPr>
          <a:xfrm>
            <a:off x="6183938" y="1518166"/>
            <a:ext cx="381000" cy="463035"/>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14" name="Down Arrow 113"/>
          <p:cNvSpPr/>
          <p:nvPr/>
        </p:nvSpPr>
        <p:spPr>
          <a:xfrm>
            <a:off x="2743200" y="1752600"/>
            <a:ext cx="1600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b&amp;w</a:t>
            </a:r>
            <a:r>
              <a:rPr lang="en-US" dirty="0" smtClean="0"/>
              <a:t> image</a:t>
            </a:r>
            <a:endParaRPr lang="en-US" dirty="0"/>
          </a:p>
        </p:txBody>
      </p:sp>
      <p:sp>
        <p:nvSpPr>
          <p:cNvPr id="115" name="Down Arrow 114"/>
          <p:cNvSpPr/>
          <p:nvPr/>
        </p:nvSpPr>
        <p:spPr>
          <a:xfrm>
            <a:off x="2743200" y="3352800"/>
            <a:ext cx="1828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pieces </a:t>
            </a:r>
            <a:r>
              <a:rPr lang="en-US" dirty="0" err="1" smtClean="0"/>
              <a:t>w</a:t>
            </a:r>
            <a:r>
              <a:rPr lang="en-US" dirty="0" smtClean="0"/>
              <a:t>/area</a:t>
            </a:r>
            <a:endParaRPr lang="en-US" dirty="0"/>
          </a:p>
        </p:txBody>
      </p:sp>
      <p:sp>
        <p:nvSpPr>
          <p:cNvPr id="116" name="Down Arrow 115"/>
          <p:cNvSpPr/>
          <p:nvPr/>
        </p:nvSpPr>
        <p:spPr>
          <a:xfrm>
            <a:off x="2514600" y="5056302"/>
            <a:ext cx="1828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big pieces</a:t>
            </a:r>
            <a:endParaRPr lang="en-US" dirty="0"/>
          </a:p>
        </p:txBody>
      </p:sp>
      <p:grpSp>
        <p:nvGrpSpPr>
          <p:cNvPr id="30" name="Group 99"/>
          <p:cNvGrpSpPr/>
          <p:nvPr/>
        </p:nvGrpSpPr>
        <p:grpSpPr>
          <a:xfrm>
            <a:off x="4618154" y="4838700"/>
            <a:ext cx="1946784" cy="993578"/>
            <a:chOff x="6464124" y="5317282"/>
            <a:chExt cx="1946784" cy="1312577"/>
          </a:xfrm>
        </p:grpSpPr>
        <p:sp>
          <p:nvSpPr>
            <p:cNvPr id="98" name="Down Arrow 97"/>
            <p:cNvSpPr/>
            <p:nvPr/>
          </p:nvSpPr>
          <p:spPr>
            <a:xfrm rot="10800000">
              <a:off x="6464124" y="5317282"/>
              <a:ext cx="1946784" cy="1293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p:nvSpPr>
          <p:spPr>
            <a:xfrm>
              <a:off x="6898646" y="5410084"/>
              <a:ext cx="1066800" cy="1219775"/>
            </a:xfrm>
            <a:prstGeom prst="rect">
              <a:avLst/>
            </a:prstGeom>
            <a:noFill/>
          </p:spPr>
          <p:txBody>
            <a:bodyPr wrap="square" rtlCol="0">
              <a:spAutoFit/>
            </a:bodyPr>
            <a:lstStyle/>
            <a:p>
              <a:pPr algn="ctr"/>
              <a:r>
                <a:rPr lang="en-US" dirty="0" smtClean="0">
                  <a:solidFill>
                    <a:schemeClr val="bg1"/>
                  </a:solidFill>
                </a:rPr>
                <a:t>scaled lines of words</a:t>
              </a:r>
              <a:endParaRPr lang="en-US" dirty="0">
                <a:solidFill>
                  <a:schemeClr val="bg1"/>
                </a:solidFill>
              </a:endParaRPr>
            </a:p>
          </p:txBody>
        </p:sp>
      </p:grpSp>
      <p:grpSp>
        <p:nvGrpSpPr>
          <p:cNvPr id="31" name="Group 100"/>
          <p:cNvGrpSpPr/>
          <p:nvPr/>
        </p:nvGrpSpPr>
        <p:grpSpPr>
          <a:xfrm>
            <a:off x="4736138" y="3390900"/>
            <a:ext cx="1795795" cy="764908"/>
            <a:chOff x="6429708" y="5216615"/>
            <a:chExt cx="1946784" cy="1293228"/>
          </a:xfrm>
        </p:grpSpPr>
        <p:sp>
          <p:nvSpPr>
            <p:cNvPr id="102" name="Down Arrow 101"/>
            <p:cNvSpPr/>
            <p:nvPr/>
          </p:nvSpPr>
          <p:spPr>
            <a:xfrm rot="10800000">
              <a:off x="6429708" y="5216615"/>
              <a:ext cx="1946784" cy="1293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p:cNvSpPr txBox="1"/>
            <p:nvPr/>
          </p:nvSpPr>
          <p:spPr>
            <a:xfrm>
              <a:off x="6862556" y="5451568"/>
              <a:ext cx="1066800" cy="731281"/>
            </a:xfrm>
            <a:prstGeom prst="rect">
              <a:avLst/>
            </a:prstGeom>
            <a:noFill/>
          </p:spPr>
          <p:txBody>
            <a:bodyPr wrap="square" rtlCol="0">
              <a:spAutoFit/>
            </a:bodyPr>
            <a:lstStyle/>
            <a:p>
              <a:pPr algn="ctr"/>
              <a:r>
                <a:rPr lang="en-US" dirty="0" smtClean="0">
                  <a:solidFill>
                    <a:schemeClr val="bg1"/>
                  </a:solidFill>
                </a:rPr>
                <a:t>feature vectors</a:t>
              </a:r>
              <a:endParaRPr lang="en-US" dirty="0">
                <a:solidFill>
                  <a:schemeClr val="bg1"/>
                </a:solidFill>
              </a:endParaRPr>
            </a:p>
          </p:txBody>
        </p:sp>
      </p:grpSp>
      <p:grpSp>
        <p:nvGrpSpPr>
          <p:cNvPr id="32" name="Group 103"/>
          <p:cNvGrpSpPr/>
          <p:nvPr/>
        </p:nvGrpSpPr>
        <p:grpSpPr>
          <a:xfrm>
            <a:off x="4736138" y="1866900"/>
            <a:ext cx="1719595" cy="609600"/>
            <a:chOff x="6429708" y="5216615"/>
            <a:chExt cx="1946784" cy="1293228"/>
          </a:xfrm>
        </p:grpSpPr>
        <p:sp>
          <p:nvSpPr>
            <p:cNvPr id="135" name="Down Arrow 134"/>
            <p:cNvSpPr/>
            <p:nvPr/>
          </p:nvSpPr>
          <p:spPr>
            <a:xfrm rot="10800000">
              <a:off x="6429708" y="5216615"/>
              <a:ext cx="1946784" cy="1293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nvSpPr>
          <p:spPr>
            <a:xfrm>
              <a:off x="6842742" y="5345446"/>
              <a:ext cx="1066800" cy="624429"/>
            </a:xfrm>
            <a:prstGeom prst="rect">
              <a:avLst/>
            </a:prstGeom>
            <a:noFill/>
          </p:spPr>
          <p:txBody>
            <a:bodyPr wrap="square" rtlCol="0">
              <a:spAutoFit/>
            </a:bodyPr>
            <a:lstStyle/>
            <a:p>
              <a:pPr algn="ctr"/>
              <a:r>
                <a:rPr lang="en-US" dirty="0" smtClean="0">
                  <a:solidFill>
                    <a:schemeClr val="bg1"/>
                  </a:solidFill>
                </a:rPr>
                <a:t>votes</a:t>
              </a:r>
              <a:endParaRPr lang="en-US" dirty="0">
                <a:solidFill>
                  <a:schemeClr val="bg1"/>
                </a:solidFill>
              </a:endParaRPr>
            </a:p>
          </p:txBody>
        </p:sp>
      </p:grpSp>
      <p:grpSp>
        <p:nvGrpSpPr>
          <p:cNvPr id="33" name="Group 137"/>
          <p:cNvGrpSpPr/>
          <p:nvPr/>
        </p:nvGrpSpPr>
        <p:grpSpPr>
          <a:xfrm>
            <a:off x="4812338" y="419100"/>
            <a:ext cx="1719595" cy="609600"/>
            <a:chOff x="6429708" y="5216615"/>
            <a:chExt cx="1946784" cy="1293228"/>
          </a:xfrm>
        </p:grpSpPr>
        <p:sp>
          <p:nvSpPr>
            <p:cNvPr id="117" name="Down Arrow 116"/>
            <p:cNvSpPr/>
            <p:nvPr/>
          </p:nvSpPr>
          <p:spPr>
            <a:xfrm rot="10800000">
              <a:off x="6429708" y="5216615"/>
              <a:ext cx="1946784" cy="1293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6842742" y="5345446"/>
              <a:ext cx="1066800" cy="783515"/>
            </a:xfrm>
            <a:prstGeom prst="rect">
              <a:avLst/>
            </a:prstGeom>
            <a:noFill/>
          </p:spPr>
          <p:txBody>
            <a:bodyPr wrap="square" rtlCol="0">
              <a:spAutoFit/>
            </a:bodyPr>
            <a:lstStyle/>
            <a:p>
              <a:pPr algn="ctr"/>
              <a:r>
                <a:rPr lang="en-US" dirty="0" smtClean="0">
                  <a:solidFill>
                    <a:schemeClr val="bg1"/>
                  </a:solidFill>
                </a:rPr>
                <a:t>string</a:t>
              </a:r>
              <a:endParaRPr lang="en-US" dirty="0">
                <a:solidFill>
                  <a:schemeClr val="bg1"/>
                </a:solidFill>
              </a:endParaRPr>
            </a:p>
          </p:txBody>
        </p:sp>
      </p:grpSp>
      <p:grpSp>
        <p:nvGrpSpPr>
          <p:cNvPr id="34" name="Group 49"/>
          <p:cNvGrpSpPr/>
          <p:nvPr/>
        </p:nvGrpSpPr>
        <p:grpSpPr>
          <a:xfrm>
            <a:off x="7022138" y="3209953"/>
            <a:ext cx="1219200" cy="646332"/>
            <a:chOff x="5334000" y="3733799"/>
            <a:chExt cx="1828800" cy="646332"/>
          </a:xfrm>
        </p:grpSpPr>
        <p:sp>
          <p:nvSpPr>
            <p:cNvPr id="105" name="Rectangle 104"/>
            <p:cNvSpPr/>
            <p:nvPr/>
          </p:nvSpPr>
          <p:spPr>
            <a:xfrm>
              <a:off x="5334000" y="3733799"/>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5334000" y="3733800"/>
              <a:ext cx="1828800" cy="646331"/>
            </a:xfrm>
            <a:prstGeom prst="rect">
              <a:avLst/>
            </a:prstGeom>
            <a:noFill/>
          </p:spPr>
          <p:txBody>
            <a:bodyPr wrap="square" rtlCol="0">
              <a:spAutoFit/>
            </a:bodyPr>
            <a:lstStyle/>
            <a:p>
              <a:pPr algn="ctr"/>
              <a:r>
                <a:rPr lang="en-US" dirty="0" smtClean="0"/>
                <a:t>Processed Library</a:t>
              </a:r>
              <a:endParaRPr lang="en-US" dirty="0"/>
            </a:p>
          </p:txBody>
        </p:sp>
      </p:grpSp>
      <p:grpSp>
        <p:nvGrpSpPr>
          <p:cNvPr id="35" name="Group 100"/>
          <p:cNvGrpSpPr/>
          <p:nvPr/>
        </p:nvGrpSpPr>
        <p:grpSpPr>
          <a:xfrm rot="17868734">
            <a:off x="6350337" y="3091762"/>
            <a:ext cx="512162" cy="685145"/>
            <a:chOff x="6429708" y="5216615"/>
            <a:chExt cx="1946784" cy="1293228"/>
          </a:xfrm>
        </p:grpSpPr>
        <p:sp>
          <p:nvSpPr>
            <p:cNvPr id="126" name="Down Arrow 125"/>
            <p:cNvSpPr/>
            <p:nvPr/>
          </p:nvSpPr>
          <p:spPr>
            <a:xfrm rot="10800000">
              <a:off x="6429708" y="5216615"/>
              <a:ext cx="1946784" cy="1293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6842742" y="5345446"/>
              <a:ext cx="1066800" cy="624429"/>
            </a:xfrm>
            <a:prstGeom prst="rect">
              <a:avLst/>
            </a:prstGeom>
            <a:noFill/>
          </p:spPr>
          <p:txBody>
            <a:bodyPr wrap="square" rtlCol="0">
              <a:spAutoFit/>
            </a:bodyPr>
            <a:lstStyle/>
            <a:p>
              <a:pPr algn="ctr"/>
              <a:endParaRPr lang="en-US" dirty="0">
                <a:solidFill>
                  <a:schemeClr val="bg1"/>
                </a:solidFill>
              </a:endParaRPr>
            </a:p>
          </p:txBody>
        </p:sp>
      </p:grpSp>
      <p:grpSp>
        <p:nvGrpSpPr>
          <p:cNvPr id="36" name="Group 46"/>
          <p:cNvGrpSpPr/>
          <p:nvPr/>
        </p:nvGrpSpPr>
        <p:grpSpPr>
          <a:xfrm>
            <a:off x="5205076" y="6068195"/>
            <a:ext cx="838200" cy="381000"/>
            <a:chOff x="5334000" y="3733800"/>
            <a:chExt cx="1828800" cy="381000"/>
          </a:xfrm>
        </p:grpSpPr>
        <p:sp>
          <p:nvSpPr>
            <p:cNvPr id="138" name="Rectangle 137"/>
            <p:cNvSpPr/>
            <p:nvPr/>
          </p:nvSpPr>
          <p:spPr>
            <a:xfrm>
              <a:off x="5334000" y="37338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p:cNvSpPr txBox="1"/>
            <p:nvPr/>
          </p:nvSpPr>
          <p:spPr>
            <a:xfrm>
              <a:off x="5334000" y="3733800"/>
              <a:ext cx="1828800" cy="369332"/>
            </a:xfrm>
            <a:prstGeom prst="rect">
              <a:avLst/>
            </a:prstGeom>
            <a:noFill/>
          </p:spPr>
          <p:txBody>
            <a:bodyPr wrap="square" rtlCol="0">
              <a:spAutoFit/>
            </a:bodyPr>
            <a:lstStyle/>
            <a:p>
              <a:pPr algn="ctr"/>
              <a:r>
                <a:rPr lang="en-US" dirty="0" err="1" smtClean="0"/>
                <a:t>Scaler</a:t>
              </a:r>
              <a:endParaRPr lang="en-US" dirty="0"/>
            </a:p>
          </p:txBody>
        </p:sp>
      </p:grpSp>
      <p:grpSp>
        <p:nvGrpSpPr>
          <p:cNvPr id="37" name="Group 117"/>
          <p:cNvGrpSpPr/>
          <p:nvPr/>
        </p:nvGrpSpPr>
        <p:grpSpPr>
          <a:xfrm>
            <a:off x="6455733" y="5833644"/>
            <a:ext cx="685800" cy="307777"/>
            <a:chOff x="990600" y="1295400"/>
            <a:chExt cx="990600" cy="307777"/>
          </a:xfrm>
        </p:grpSpPr>
        <p:sp>
          <p:nvSpPr>
            <p:cNvPr id="146" name="Rounded Rectangle 145"/>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7" name="TextBox 146"/>
            <p:cNvSpPr txBox="1"/>
            <p:nvPr/>
          </p:nvSpPr>
          <p:spPr>
            <a:xfrm>
              <a:off x="990600" y="1295400"/>
              <a:ext cx="990600" cy="307777"/>
            </a:xfrm>
            <a:prstGeom prst="rect">
              <a:avLst/>
            </a:prstGeom>
            <a:noFill/>
          </p:spPr>
          <p:txBody>
            <a:bodyPr wrap="square" rtlCol="0">
              <a:spAutoFit/>
            </a:bodyPr>
            <a:lstStyle/>
            <a:p>
              <a:pPr algn="ctr"/>
              <a:r>
                <a:rPr lang="en-US" sz="1400" dirty="0" smtClean="0"/>
                <a:t>Simple</a:t>
              </a:r>
              <a:endParaRPr lang="en-US" sz="1400" dirty="0"/>
            </a:p>
          </p:txBody>
        </p:sp>
      </p:grpSp>
      <p:cxnSp>
        <p:nvCxnSpPr>
          <p:cNvPr id="148" name="Straight Connector 147"/>
          <p:cNvCxnSpPr/>
          <p:nvPr/>
        </p:nvCxnSpPr>
        <p:spPr>
          <a:xfrm flipV="1">
            <a:off x="6043276" y="5987533"/>
            <a:ext cx="412457" cy="265328"/>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38" name="Group 117"/>
          <p:cNvGrpSpPr/>
          <p:nvPr/>
        </p:nvGrpSpPr>
        <p:grpSpPr>
          <a:xfrm>
            <a:off x="6455733" y="6217618"/>
            <a:ext cx="1143002" cy="307777"/>
            <a:chOff x="990600" y="1295400"/>
            <a:chExt cx="990600" cy="307777"/>
          </a:xfrm>
        </p:grpSpPr>
        <p:sp>
          <p:nvSpPr>
            <p:cNvPr id="160" name="Rounded Rectangle 159"/>
            <p:cNvSpPr/>
            <p:nvPr/>
          </p:nvSpPr>
          <p:spPr>
            <a:xfrm>
              <a:off x="990600" y="1295400"/>
              <a:ext cx="990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1" name="TextBox 160"/>
            <p:cNvSpPr txBox="1"/>
            <p:nvPr/>
          </p:nvSpPr>
          <p:spPr>
            <a:xfrm>
              <a:off x="990600" y="1295400"/>
              <a:ext cx="990600" cy="307777"/>
            </a:xfrm>
            <a:prstGeom prst="rect">
              <a:avLst/>
            </a:prstGeom>
            <a:noFill/>
          </p:spPr>
          <p:txBody>
            <a:bodyPr wrap="square" rtlCol="0">
              <a:spAutoFit/>
            </a:bodyPr>
            <a:lstStyle/>
            <a:p>
              <a:pPr algn="ctr"/>
              <a:r>
                <a:rPr lang="en-US" sz="1400" dirty="0" smtClean="0"/>
                <a:t>Proportional</a:t>
              </a:r>
              <a:endParaRPr lang="en-US" sz="1400" dirty="0"/>
            </a:p>
          </p:txBody>
        </p:sp>
      </p:grpSp>
      <p:cxnSp>
        <p:nvCxnSpPr>
          <p:cNvPr id="165" name="Straight Connector 164"/>
          <p:cNvCxnSpPr/>
          <p:nvPr/>
        </p:nvCxnSpPr>
        <p:spPr>
          <a:xfrm>
            <a:off x="6043276" y="6252861"/>
            <a:ext cx="412457" cy="118646"/>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71" name="Down Arrow 170"/>
          <p:cNvSpPr/>
          <p:nvPr/>
        </p:nvSpPr>
        <p:spPr>
          <a:xfrm rot="16200000">
            <a:off x="4080969" y="5808863"/>
            <a:ext cx="1025928"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TextBox 171"/>
          <p:cNvSpPr txBox="1"/>
          <p:nvPr/>
        </p:nvSpPr>
        <p:spPr>
          <a:xfrm>
            <a:off x="4038600" y="5987533"/>
            <a:ext cx="907861" cy="646331"/>
          </a:xfrm>
          <a:prstGeom prst="rect">
            <a:avLst/>
          </a:prstGeom>
          <a:noFill/>
        </p:spPr>
        <p:txBody>
          <a:bodyPr wrap="square" rtlCol="0">
            <a:spAutoFit/>
          </a:bodyPr>
          <a:lstStyle/>
          <a:p>
            <a:r>
              <a:rPr lang="en-US" dirty="0" smtClean="0">
                <a:solidFill>
                  <a:schemeClr val="bg1"/>
                </a:solidFill>
              </a:rPr>
              <a:t>lines of words</a:t>
            </a:r>
            <a:endParaRPr lang="en-US"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bin-arch.png"/>
          <p:cNvPicPr>
            <a:picLocks noChangeAspect="1"/>
          </p:cNvPicPr>
          <p:nvPr/>
        </p:nvPicPr>
        <p:blipFill>
          <a:blip r:embed="rId2"/>
          <a:stretch>
            <a:fillRect/>
          </a:stretch>
        </p:blipFill>
        <p:spPr>
          <a:xfrm>
            <a:off x="0" y="0"/>
            <a:ext cx="9144001"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err="1"/>
              <a:t>Binarizer</a:t>
            </a:r>
            <a:endParaRPr lang="en-US" dirty="0"/>
          </a:p>
        </p:txBody>
      </p:sp>
      <p:sp>
        <p:nvSpPr>
          <p:cNvPr id="5123" name="Rectangle 3"/>
          <p:cNvSpPr>
            <a:spLocks noGrp="1" noChangeArrowheads="1"/>
          </p:cNvSpPr>
          <p:nvPr>
            <p:ph idx="1"/>
          </p:nvPr>
        </p:nvSpPr>
        <p:spPr/>
        <p:txBody>
          <a:bodyPr/>
          <a:lstStyle/>
          <a:p>
            <a:r>
              <a:rPr lang="en-US" dirty="0" err="1"/>
              <a:t>Binarization</a:t>
            </a:r>
            <a:r>
              <a:rPr lang="en-US" dirty="0"/>
              <a:t> sends an image’s pixels to either white or </a:t>
            </a:r>
            <a:r>
              <a:rPr lang="en-US" dirty="0" smtClean="0"/>
              <a:t>black</a:t>
            </a:r>
          </a:p>
          <a:p>
            <a:r>
              <a:rPr lang="en-US" dirty="0" smtClean="0"/>
              <a:t>Simplifies future steps</a:t>
            </a:r>
          </a:p>
          <a:p>
            <a:r>
              <a:rPr lang="en-US" dirty="0" smtClean="0"/>
              <a:t>Methods</a:t>
            </a:r>
          </a:p>
          <a:p>
            <a:pPr lvl="1"/>
            <a:r>
              <a:rPr lang="en-US" dirty="0" smtClean="0"/>
              <a:t>Global</a:t>
            </a:r>
          </a:p>
          <a:p>
            <a:pPr lvl="1"/>
            <a:r>
              <a:rPr lang="en-US" dirty="0" smtClean="0"/>
              <a:t>Local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p:txBody>
          <a:bodyPr/>
          <a:lstStyle/>
          <a:p>
            <a:r>
              <a:rPr lang="en-US" sz="2800" dirty="0"/>
              <a:t>Take the average of  the brightness of all pixels</a:t>
            </a:r>
          </a:p>
          <a:p>
            <a:r>
              <a:rPr lang="en-US" sz="2800" dirty="0"/>
              <a:t>For each pixel, send it to black if it is darker than the average and white </a:t>
            </a:r>
            <a:r>
              <a:rPr lang="en-US" sz="2800" dirty="0" smtClean="0"/>
              <a:t>otherwise</a:t>
            </a:r>
            <a:endParaRPr lang="en-US" sz="2800" dirty="0"/>
          </a:p>
        </p:txBody>
      </p:sp>
      <p:pic>
        <p:nvPicPr>
          <p:cNvPr id="8" name="Picture 7" descr="base.jpg"/>
          <p:cNvPicPr>
            <a:picLocks noChangeAspect="1"/>
          </p:cNvPicPr>
          <p:nvPr/>
        </p:nvPicPr>
        <p:blipFill>
          <a:blip r:embed="rId2"/>
          <a:stretch>
            <a:fillRect/>
          </a:stretch>
        </p:blipFill>
        <p:spPr>
          <a:xfrm>
            <a:off x="685800" y="3962400"/>
            <a:ext cx="2193925" cy="2193925"/>
          </a:xfrm>
          <a:prstGeom prst="rect">
            <a:avLst/>
          </a:prstGeom>
          <a:ln>
            <a:noFill/>
          </a:ln>
          <a:effectLst>
            <a:outerShdw blurRad="292100" dist="139700" dir="2700000" algn="tl" rotWithShape="0">
              <a:srgbClr val="333333">
                <a:alpha val="65000"/>
              </a:srgbClr>
            </a:outerShdw>
          </a:effectLst>
        </p:spPr>
      </p:pic>
      <p:pic>
        <p:nvPicPr>
          <p:cNvPr id="9" name="Picture 8" descr="global-bin.jpg"/>
          <p:cNvPicPr>
            <a:picLocks noChangeAspect="1"/>
          </p:cNvPicPr>
          <p:nvPr/>
        </p:nvPicPr>
        <p:blipFill>
          <a:blip r:embed="rId3"/>
          <a:stretch>
            <a:fillRect/>
          </a:stretch>
        </p:blipFill>
        <p:spPr>
          <a:xfrm>
            <a:off x="6264275" y="3962400"/>
            <a:ext cx="2193925" cy="2193925"/>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733800" y="4495800"/>
            <a:ext cx="1676400" cy="369332"/>
          </a:xfrm>
          <a:prstGeom prst="rect">
            <a:avLst/>
          </a:prstGeom>
          <a:noFill/>
        </p:spPr>
        <p:txBody>
          <a:bodyPr wrap="square" rtlCol="0">
            <a:spAutoFit/>
          </a:bodyPr>
          <a:lstStyle/>
          <a:p>
            <a:r>
              <a:rPr lang="en-US" dirty="0" smtClean="0"/>
              <a:t>Average: 49.6%</a:t>
            </a:r>
            <a:endParaRPr lang="en-US" dirty="0"/>
          </a:p>
        </p:txBody>
      </p:sp>
      <p:sp>
        <p:nvSpPr>
          <p:cNvPr id="11" name="Right Arrow 10"/>
          <p:cNvSpPr/>
          <p:nvPr/>
        </p:nvSpPr>
        <p:spPr>
          <a:xfrm>
            <a:off x="3200400" y="5029200"/>
            <a:ext cx="2590800" cy="609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Global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Binarization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7" name="Rectangle 3"/>
          <p:cNvSpPr>
            <a:spLocks noGrp="1" noChangeArrowheads="1"/>
          </p:cNvSpPr>
          <p:nvPr>
            <p:ph type="body" sz="half" idx="1"/>
          </p:nvPr>
        </p:nvSpPr>
        <p:spPr/>
        <p:txBody>
          <a:bodyPr/>
          <a:lstStyle/>
          <a:p>
            <a:r>
              <a:rPr lang="en-US" sz="2800" dirty="0"/>
              <a:t>For each pixel, take the average brightness of the</a:t>
            </a:r>
            <a:r>
              <a:rPr lang="en-US" sz="2800" dirty="0" smtClean="0"/>
              <a:t> closest surrounding pixels</a:t>
            </a:r>
          </a:p>
          <a:p>
            <a:r>
              <a:rPr lang="en-US" sz="2800" dirty="0" smtClean="0"/>
              <a:t>Helps clean up noise and pixel-level connections between letters</a:t>
            </a:r>
            <a:endParaRPr lang="en-US" sz="2800" dirty="0"/>
          </a:p>
        </p:txBody>
      </p:sp>
      <p:pic>
        <p:nvPicPr>
          <p:cNvPr id="6" name="Picture 5" descr="local-base.jpg"/>
          <p:cNvPicPr>
            <a:picLocks noChangeAspect="1"/>
          </p:cNvPicPr>
          <p:nvPr/>
        </p:nvPicPr>
        <p:blipFill>
          <a:blip r:embed="rId2"/>
          <a:stretch>
            <a:fillRect/>
          </a:stretch>
        </p:blipFill>
        <p:spPr>
          <a:xfrm>
            <a:off x="685800" y="3962400"/>
            <a:ext cx="2193925" cy="2193925"/>
          </a:xfrm>
          <a:prstGeom prst="rect">
            <a:avLst/>
          </a:prstGeom>
          <a:ln>
            <a:noFill/>
          </a:ln>
          <a:effectLst>
            <a:outerShdw blurRad="292100" dist="139700" dir="2700000" algn="tl" rotWithShape="0">
              <a:srgbClr val="333333">
                <a:alpha val="65000"/>
              </a:srgbClr>
            </a:outerShdw>
          </a:effectLst>
        </p:spPr>
      </p:pic>
      <p:pic>
        <p:nvPicPr>
          <p:cNvPr id="7" name="Picture 6" descr="local-bin.jpg"/>
          <p:cNvPicPr>
            <a:picLocks noChangeAspect="1"/>
          </p:cNvPicPr>
          <p:nvPr/>
        </p:nvPicPr>
        <p:blipFill>
          <a:blip r:embed="rId3"/>
          <a:stretch>
            <a:fillRect/>
          </a:stretch>
        </p:blipFill>
        <p:spPr>
          <a:xfrm>
            <a:off x="6264275" y="3962400"/>
            <a:ext cx="2193925" cy="2193925"/>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733800" y="4495800"/>
            <a:ext cx="1676400" cy="369332"/>
          </a:xfrm>
          <a:prstGeom prst="rect">
            <a:avLst/>
          </a:prstGeom>
          <a:noFill/>
        </p:spPr>
        <p:txBody>
          <a:bodyPr wrap="square" rtlCol="0">
            <a:spAutoFit/>
          </a:bodyPr>
          <a:lstStyle/>
          <a:p>
            <a:r>
              <a:rPr lang="en-US" dirty="0" smtClean="0"/>
              <a:t>Average: 38.7%</a:t>
            </a:r>
            <a:endParaRPr lang="en-US" dirty="0"/>
          </a:p>
        </p:txBody>
      </p:sp>
      <p:sp>
        <p:nvSpPr>
          <p:cNvPr id="9" name="TextBox 8"/>
          <p:cNvSpPr txBox="1"/>
          <p:nvPr/>
        </p:nvSpPr>
        <p:spPr>
          <a:xfrm>
            <a:off x="787937" y="4876800"/>
            <a:ext cx="583663" cy="369332"/>
          </a:xfrm>
          <a:prstGeom prst="rect">
            <a:avLst/>
          </a:prstGeom>
          <a:noFill/>
        </p:spPr>
        <p:txBody>
          <a:bodyPr wrap="none" rtlCol="0">
            <a:spAutoFit/>
          </a:bodyPr>
          <a:lstStyle/>
          <a:p>
            <a:r>
              <a:rPr lang="en-US" dirty="0" smtClean="0">
                <a:solidFill>
                  <a:schemeClr val="bg1"/>
                </a:solidFill>
              </a:rPr>
              <a:t>39%</a:t>
            </a:r>
            <a:endParaRPr lang="en-US" dirty="0">
              <a:solidFill>
                <a:schemeClr val="bg1"/>
              </a:solidFill>
            </a:endParaRPr>
          </a:p>
        </p:txBody>
      </p:sp>
      <p:sp>
        <p:nvSpPr>
          <p:cNvPr id="10" name="Right Arrow 9"/>
          <p:cNvSpPr/>
          <p:nvPr/>
        </p:nvSpPr>
        <p:spPr>
          <a:xfrm>
            <a:off x="3200400" y="5029200"/>
            <a:ext cx="2590800" cy="609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Local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Binarization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Color</a:t>
            </a:r>
            <a:endParaRPr lang="en-US" dirty="0"/>
          </a:p>
        </p:txBody>
      </p:sp>
      <p:pic>
        <p:nvPicPr>
          <p:cNvPr id="6" name="Picture 5" descr="flatgray.jpg"/>
          <p:cNvPicPr>
            <a:picLocks noChangeAspect="1"/>
          </p:cNvPicPr>
          <p:nvPr/>
        </p:nvPicPr>
        <p:blipFill>
          <a:blip r:embed="rId2"/>
          <a:stretch>
            <a:fillRect/>
          </a:stretch>
        </p:blipFill>
        <p:spPr>
          <a:xfrm>
            <a:off x="5943600" y="3657600"/>
            <a:ext cx="2743200" cy="1371600"/>
          </a:xfrm>
          <a:prstGeom prst="rect">
            <a:avLst/>
          </a:prstGeom>
        </p:spPr>
      </p:pic>
      <p:pic>
        <p:nvPicPr>
          <p:cNvPr id="7" name="Picture 6" descr="colortest.png"/>
          <p:cNvPicPr>
            <a:picLocks noChangeAspect="1"/>
          </p:cNvPicPr>
          <p:nvPr/>
        </p:nvPicPr>
        <p:blipFill>
          <a:blip r:embed="rId3"/>
          <a:stretch>
            <a:fillRect/>
          </a:stretch>
        </p:blipFill>
        <p:spPr>
          <a:xfrm>
            <a:off x="457200" y="3657600"/>
            <a:ext cx="2743200" cy="1371600"/>
          </a:xfrm>
          <a:prstGeom prst="rect">
            <a:avLst/>
          </a:prstGeom>
        </p:spPr>
      </p:pic>
      <p:sp>
        <p:nvSpPr>
          <p:cNvPr id="8" name="Right Arrow 7"/>
          <p:cNvSpPr/>
          <p:nvPr/>
        </p:nvSpPr>
        <p:spPr>
          <a:xfrm>
            <a:off x="3581400" y="4267200"/>
            <a:ext cx="19812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657600" y="3821668"/>
            <a:ext cx="1763749" cy="369332"/>
          </a:xfrm>
          <a:prstGeom prst="rect">
            <a:avLst/>
          </a:prstGeom>
          <a:noFill/>
        </p:spPr>
        <p:txBody>
          <a:bodyPr wrap="none" rtlCol="0">
            <a:spAutoFit/>
          </a:bodyPr>
          <a:lstStyle/>
          <a:p>
            <a:r>
              <a:rPr lang="en-US" dirty="0" smtClean="0"/>
              <a:t>Simple Grayscale</a:t>
            </a:r>
            <a:endParaRPr lang="en-US" dirty="0"/>
          </a:p>
        </p:txBody>
      </p:sp>
      <p:sp>
        <p:nvSpPr>
          <p:cNvPr id="13" name="Rectangle 3"/>
          <p:cNvSpPr txBox="1">
            <a:spLocks noChangeArrowheads="1"/>
          </p:cNvSpPr>
          <p:nvPr/>
        </p:nvSpPr>
        <p:spPr>
          <a:xfrm>
            <a:off x="457200" y="1417638"/>
            <a:ext cx="7772400" cy="19812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800" noProof="0" dirty="0" smtClean="0"/>
              <a:t>Pixels might have different colors but same brightness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 simple grayscale function that ignores </a:t>
            </a:r>
            <a:r>
              <a:rPr lang="en-US" sz="2800" dirty="0" smtClean="0"/>
              <a:t>color information can be problematic.</a:t>
            </a:r>
            <a:r>
              <a:rPr kumimoji="0" lang="en-US" sz="2800" b="0" i="0" u="none" strike="noStrike" kern="1200" cap="none" spc="0" normalizeH="0" noProof="0" dirty="0" smtClean="0">
                <a:ln>
                  <a:noFill/>
                </a:ln>
                <a:solidFill>
                  <a:schemeClr val="tx1"/>
                </a:solidFill>
                <a:effectLst/>
                <a:uLnTx/>
                <a:uFillTx/>
                <a:latin typeface="+mn-lt"/>
                <a:ea typeface="+mn-ea"/>
                <a:cs typeface="+mn-cs"/>
              </a:rPr>
              <a:t> </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Color</a:t>
            </a:r>
          </a:p>
        </p:txBody>
      </p:sp>
      <p:sp>
        <p:nvSpPr>
          <p:cNvPr id="7171" name="Rectangle 3"/>
          <p:cNvSpPr>
            <a:spLocks noGrp="1" noChangeArrowheads="1"/>
          </p:cNvSpPr>
          <p:nvPr>
            <p:ph type="body" sz="half" idx="1"/>
          </p:nvPr>
        </p:nvSpPr>
        <p:spPr/>
        <p:txBody>
          <a:bodyPr/>
          <a:lstStyle/>
          <a:p>
            <a:r>
              <a:rPr lang="en-US" sz="2800" dirty="0" smtClean="0"/>
              <a:t>In typical images, color is represented through three channels: red, green, and blue.</a:t>
            </a:r>
          </a:p>
          <a:p>
            <a:r>
              <a:rPr lang="en-US" sz="2800" dirty="0" smtClean="0"/>
              <a:t>We can examine these channels separately.</a:t>
            </a:r>
            <a:endParaRPr lang="en-US" sz="2800" dirty="0"/>
          </a:p>
        </p:txBody>
      </p:sp>
      <p:pic>
        <p:nvPicPr>
          <p:cNvPr id="6" name="Picture 5" descr="moby-dick.jpg"/>
          <p:cNvPicPr>
            <a:picLocks noChangeAspect="1"/>
          </p:cNvPicPr>
          <p:nvPr/>
        </p:nvPicPr>
        <p:blipFill>
          <a:blip r:embed="rId2"/>
          <a:stretch>
            <a:fillRect/>
          </a:stretch>
        </p:blipFill>
        <p:spPr>
          <a:xfrm>
            <a:off x="5359146" y="1752600"/>
            <a:ext cx="3099054" cy="46672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Mail</a:t>
            </a:r>
            <a:endParaRPr lang="en-US" dirty="0"/>
          </a:p>
        </p:txBody>
      </p:sp>
      <p:pic>
        <p:nvPicPr>
          <p:cNvPr id="4" name="Picture 3" descr="envelope"/>
          <p:cNvPicPr>
            <a:picLocks noChangeAspect="1"/>
          </p:cNvPicPr>
          <p:nvPr/>
        </p:nvPicPr>
        <p:blipFill>
          <a:blip r:embed="rId2"/>
          <a:stretch>
            <a:fillRect/>
          </a:stretch>
        </p:blipFill>
        <p:spPr>
          <a:xfrm>
            <a:off x="1524000" y="1417638"/>
            <a:ext cx="6172200" cy="429370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Our solution</a:t>
            </a:r>
          </a:p>
        </p:txBody>
      </p:sp>
      <p:sp>
        <p:nvSpPr>
          <p:cNvPr id="21507" name="Rectangle 3"/>
          <p:cNvSpPr>
            <a:spLocks noGrp="1" noChangeArrowheads="1"/>
          </p:cNvSpPr>
          <p:nvPr>
            <p:ph idx="1"/>
          </p:nvPr>
        </p:nvSpPr>
        <p:spPr>
          <a:xfrm>
            <a:off x="457200" y="1600200"/>
            <a:ext cx="8229600" cy="1295400"/>
          </a:xfrm>
        </p:spPr>
        <p:txBody>
          <a:bodyPr>
            <a:normAutofit/>
          </a:bodyPr>
          <a:lstStyle/>
          <a:p>
            <a:r>
              <a:rPr lang="en-US" dirty="0" err="1" smtClean="0"/>
              <a:t>Binarize</a:t>
            </a:r>
            <a:r>
              <a:rPr lang="en-US" dirty="0" smtClean="0"/>
              <a:t> channels separately</a:t>
            </a:r>
          </a:p>
          <a:p>
            <a:r>
              <a:rPr lang="en-US" dirty="0" smtClean="0"/>
              <a:t>Pick the best channel</a:t>
            </a:r>
          </a:p>
        </p:txBody>
      </p:sp>
      <p:pic>
        <p:nvPicPr>
          <p:cNvPr id="6" name="Picture 5" descr="colortest.png"/>
          <p:cNvPicPr>
            <a:picLocks noChangeAspect="1"/>
          </p:cNvPicPr>
          <p:nvPr/>
        </p:nvPicPr>
        <p:blipFill>
          <a:blip r:embed="rId2"/>
          <a:stretch>
            <a:fillRect/>
          </a:stretch>
        </p:blipFill>
        <p:spPr>
          <a:xfrm>
            <a:off x="381000" y="3657600"/>
            <a:ext cx="2743200" cy="1371600"/>
          </a:xfrm>
          <a:prstGeom prst="rect">
            <a:avLst/>
          </a:prstGeom>
        </p:spPr>
      </p:pic>
      <p:sp>
        <p:nvSpPr>
          <p:cNvPr id="8" name="Right Arrow 7"/>
          <p:cNvSpPr/>
          <p:nvPr/>
        </p:nvSpPr>
        <p:spPr>
          <a:xfrm>
            <a:off x="3657600" y="4114800"/>
            <a:ext cx="12954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3657600" y="2895600"/>
            <a:ext cx="12954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3657600" y="5410200"/>
            <a:ext cx="12954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425020" y="2971800"/>
            <a:ext cx="542073" cy="369332"/>
          </a:xfrm>
          <a:prstGeom prst="rect">
            <a:avLst/>
          </a:prstGeom>
          <a:noFill/>
        </p:spPr>
        <p:txBody>
          <a:bodyPr wrap="none" rtlCol="0">
            <a:spAutoFit/>
          </a:bodyPr>
          <a:lstStyle/>
          <a:p>
            <a:r>
              <a:rPr lang="en-US" dirty="0" smtClean="0"/>
              <a:t>Red</a:t>
            </a:r>
            <a:endParaRPr lang="en-US" dirty="0"/>
          </a:p>
        </p:txBody>
      </p:sp>
      <p:sp>
        <p:nvSpPr>
          <p:cNvPr id="12" name="TextBox 11"/>
          <p:cNvSpPr txBox="1"/>
          <p:nvPr/>
        </p:nvSpPr>
        <p:spPr>
          <a:xfrm>
            <a:off x="5208389" y="4202668"/>
            <a:ext cx="758704" cy="369332"/>
          </a:xfrm>
          <a:prstGeom prst="rect">
            <a:avLst/>
          </a:prstGeom>
          <a:noFill/>
        </p:spPr>
        <p:txBody>
          <a:bodyPr wrap="none" rtlCol="0">
            <a:spAutoFit/>
          </a:bodyPr>
          <a:lstStyle/>
          <a:p>
            <a:r>
              <a:rPr lang="en-US" dirty="0" smtClean="0"/>
              <a:t>Green</a:t>
            </a:r>
            <a:endParaRPr lang="en-US" dirty="0"/>
          </a:p>
        </p:txBody>
      </p:sp>
      <p:sp>
        <p:nvSpPr>
          <p:cNvPr id="13" name="TextBox 12"/>
          <p:cNvSpPr txBox="1"/>
          <p:nvPr/>
        </p:nvSpPr>
        <p:spPr>
          <a:xfrm>
            <a:off x="5367763" y="5459968"/>
            <a:ext cx="599330" cy="369332"/>
          </a:xfrm>
          <a:prstGeom prst="rect">
            <a:avLst/>
          </a:prstGeom>
          <a:noFill/>
        </p:spPr>
        <p:txBody>
          <a:bodyPr wrap="none" rtlCol="0">
            <a:spAutoFit/>
          </a:bodyPr>
          <a:lstStyle/>
          <a:p>
            <a:r>
              <a:rPr lang="en-US" dirty="0" smtClean="0"/>
              <a:t>Blue</a:t>
            </a:r>
            <a:endParaRPr lang="en-US" dirty="0"/>
          </a:p>
        </p:txBody>
      </p:sp>
      <p:pic>
        <p:nvPicPr>
          <p:cNvPr id="14" name="Picture 13" descr="channels.jpg"/>
          <p:cNvPicPr>
            <a:picLocks noChangeAspect="1"/>
          </p:cNvPicPr>
          <p:nvPr/>
        </p:nvPicPr>
        <p:blipFill>
          <a:blip r:embed="rId3"/>
          <a:stretch>
            <a:fillRect/>
          </a:stretch>
        </p:blipFill>
        <p:spPr>
          <a:xfrm>
            <a:off x="5944055" y="2209800"/>
            <a:ext cx="2742745" cy="432117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eg-arch.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Segmenter</a:t>
            </a:r>
            <a:endParaRPr lang="en-US" dirty="0"/>
          </a:p>
        </p:txBody>
      </p:sp>
      <p:sp>
        <p:nvSpPr>
          <p:cNvPr id="3" name="Content Placeholder 2"/>
          <p:cNvSpPr>
            <a:spLocks noGrp="1"/>
          </p:cNvSpPr>
          <p:nvPr>
            <p:ph idx="1"/>
          </p:nvPr>
        </p:nvSpPr>
        <p:spPr>
          <a:xfrm>
            <a:off x="457200" y="1600201"/>
            <a:ext cx="8229600" cy="2514600"/>
          </a:xfrm>
        </p:spPr>
        <p:txBody>
          <a:bodyPr/>
          <a:lstStyle/>
          <a:p>
            <a:r>
              <a:rPr lang="en-US" dirty="0" smtClean="0"/>
              <a:t>Goal: Find connected components, areas</a:t>
            </a:r>
          </a:p>
          <a:p>
            <a:r>
              <a:rPr lang="en-US" dirty="0" smtClean="0"/>
              <a:t>Techniques</a:t>
            </a:r>
          </a:p>
          <a:p>
            <a:pPr lvl="1"/>
            <a:r>
              <a:rPr lang="en-US" dirty="0" smtClean="0"/>
              <a:t>Naïve set-of-points algorithm</a:t>
            </a:r>
          </a:p>
          <a:p>
            <a:pPr lvl="1"/>
            <a:r>
              <a:rPr lang="en-US" dirty="0" smtClean="0"/>
              <a:t>Bounding box algorithm</a:t>
            </a:r>
          </a:p>
        </p:txBody>
      </p:sp>
      <p:pic>
        <p:nvPicPr>
          <p:cNvPr id="5" name="Picture 4" descr="test-vis.png"/>
          <p:cNvPicPr>
            <a:picLocks noChangeAspect="1"/>
          </p:cNvPicPr>
          <p:nvPr/>
        </p:nvPicPr>
        <p:blipFill>
          <a:blip r:embed="rId2"/>
          <a:stretch>
            <a:fillRect/>
          </a:stretch>
        </p:blipFill>
        <p:spPr>
          <a:xfrm>
            <a:off x="5410200" y="4343400"/>
            <a:ext cx="3073400" cy="1295400"/>
          </a:xfrm>
          <a:prstGeom prst="rect">
            <a:avLst/>
          </a:prstGeom>
          <a:effectLst>
            <a:outerShdw blurRad="406400" dist="139700" dir="2700000">
              <a:srgbClr val="000000">
                <a:alpha val="63000"/>
              </a:srgbClr>
            </a:outerShdw>
          </a:effectLst>
        </p:spPr>
      </p:pic>
      <p:pic>
        <p:nvPicPr>
          <p:cNvPr id="7" name="Picture 6" descr="test-vis2.png"/>
          <p:cNvPicPr>
            <a:picLocks noChangeAspect="1"/>
          </p:cNvPicPr>
          <p:nvPr/>
        </p:nvPicPr>
        <p:blipFill>
          <a:blip r:embed="rId3"/>
          <a:stretch>
            <a:fillRect/>
          </a:stretch>
        </p:blipFill>
        <p:spPr>
          <a:xfrm>
            <a:off x="838200" y="4343400"/>
            <a:ext cx="3073400" cy="1295400"/>
          </a:xfrm>
          <a:prstGeom prst="rect">
            <a:avLst/>
          </a:prstGeom>
          <a:effectLst>
            <a:outerShdw blurRad="406400" dist="139700" dir="2700000">
              <a:srgbClr val="000000">
                <a:alpha val="62000"/>
              </a:srgbClr>
            </a:outerShdw>
          </a:effectLst>
        </p:spPr>
      </p:pic>
      <p:sp>
        <p:nvSpPr>
          <p:cNvPr id="8" name="Right Arrow 7"/>
          <p:cNvSpPr/>
          <p:nvPr/>
        </p:nvSpPr>
        <p:spPr>
          <a:xfrm>
            <a:off x="4254594" y="4555631"/>
            <a:ext cx="822960" cy="822960"/>
          </a:xfrm>
          <a:prstGeom prst="rightArrow">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Set-of-points algorithm</a:t>
            </a:r>
            <a:endParaRPr lang="en-US" dirty="0"/>
          </a:p>
        </p:txBody>
      </p:sp>
      <p:sp>
        <p:nvSpPr>
          <p:cNvPr id="3" name="Content Placeholder 2"/>
          <p:cNvSpPr>
            <a:spLocks noGrp="1"/>
          </p:cNvSpPr>
          <p:nvPr>
            <p:ph idx="1"/>
          </p:nvPr>
        </p:nvSpPr>
        <p:spPr>
          <a:xfrm>
            <a:off x="457200" y="1600201"/>
            <a:ext cx="7924800" cy="3124200"/>
          </a:xfrm>
        </p:spPr>
        <p:txBody>
          <a:bodyPr>
            <a:normAutofit fontScale="85000" lnSpcReduction="10000"/>
          </a:bodyPr>
          <a:lstStyle/>
          <a:p>
            <a:r>
              <a:rPr lang="en-US" dirty="0" smtClean="0"/>
              <a:t>Create a set of (</a:t>
            </a:r>
            <a:r>
              <a:rPr lang="en-US" dirty="0" err="1" smtClean="0"/>
              <a:t>x</a:t>
            </a:r>
            <a:r>
              <a:rPr lang="en-US" dirty="0" smtClean="0"/>
              <a:t>, </a:t>
            </a:r>
            <a:r>
              <a:rPr lang="en-US" dirty="0" err="1" smtClean="0"/>
              <a:t>y</a:t>
            </a:r>
            <a:r>
              <a:rPr lang="en-US" dirty="0" smtClean="0"/>
              <a:t>) coordinates for each black pixel</a:t>
            </a:r>
          </a:p>
          <a:p>
            <a:r>
              <a:rPr lang="en-US" dirty="0" smtClean="0"/>
              <a:t>While the set is not empty:</a:t>
            </a:r>
          </a:p>
          <a:p>
            <a:pPr lvl="1"/>
            <a:r>
              <a:rPr lang="en-US" dirty="0" smtClean="0"/>
              <a:t>Choose a pixel in the set</a:t>
            </a:r>
          </a:p>
          <a:p>
            <a:pPr lvl="1"/>
            <a:r>
              <a:rPr lang="en-US" dirty="0" smtClean="0"/>
              <a:t>Use breadth-first search to find all pixels adjacent to that pixel</a:t>
            </a:r>
          </a:p>
          <a:p>
            <a:pPr lvl="1"/>
            <a:r>
              <a:rPr lang="en-US" dirty="0" smtClean="0"/>
              <a:t>Remove those pixels from the set</a:t>
            </a:r>
          </a:p>
          <a:p>
            <a:pPr lvl="1"/>
            <a:r>
              <a:rPr lang="en-US" dirty="0" smtClean="0"/>
              <a:t>Copy those pixels to another image on the side</a:t>
            </a:r>
            <a:endParaRPr lang="en-US" dirty="0"/>
          </a:p>
        </p:txBody>
      </p:sp>
      <p:sp>
        <p:nvSpPr>
          <p:cNvPr id="5" name="TextBox 4"/>
          <p:cNvSpPr txBox="1"/>
          <p:nvPr/>
        </p:nvSpPr>
        <p:spPr>
          <a:xfrm>
            <a:off x="1447800" y="4953000"/>
            <a:ext cx="1219200" cy="1323439"/>
          </a:xfrm>
          <a:prstGeom prst="rect">
            <a:avLst/>
          </a:prstGeom>
          <a:solidFill>
            <a:schemeClr val="bg1"/>
          </a:solidFill>
          <a:effectLst>
            <a:outerShdw blurRad="406400" dist="139700" dir="2700000">
              <a:schemeClr val="tx1">
                <a:alpha val="68000"/>
              </a:schemeClr>
            </a:outerShdw>
          </a:effectLst>
        </p:spPr>
        <p:txBody>
          <a:bodyPr wrap="square" rtlCol="0">
            <a:spAutoFit/>
          </a:bodyPr>
          <a:lstStyle/>
          <a:p>
            <a:r>
              <a:rPr lang="en-US" sz="8000" dirty="0" err="1" smtClean="0">
                <a:latin typeface="Times New Roman"/>
                <a:cs typeface="Times New Roman"/>
              </a:rPr>
              <a:t>fa</a:t>
            </a:r>
            <a:endParaRPr lang="en-US" sz="8000" dirty="0">
              <a:latin typeface="Times New Roman"/>
              <a:cs typeface="Times New Roman"/>
            </a:endParaRPr>
          </a:p>
        </p:txBody>
      </p:sp>
      <p:sp>
        <p:nvSpPr>
          <p:cNvPr id="6" name="Right Arrow 5"/>
          <p:cNvSpPr/>
          <p:nvPr/>
        </p:nvSpPr>
        <p:spPr>
          <a:xfrm>
            <a:off x="3313852" y="5185927"/>
            <a:ext cx="1029547" cy="822960"/>
          </a:xfrm>
          <a:prstGeom prst="rightArrow">
            <a:avLst/>
          </a:prstGeom>
          <a:ln/>
        </p:spPr>
        <p:style>
          <a:lnRef idx="1">
            <a:schemeClr val="accent1"/>
          </a:lnRef>
          <a:fillRef idx="3">
            <a:schemeClr val="accent1"/>
          </a:fillRef>
          <a:effectRef idx="2">
            <a:schemeClr val="accent1"/>
          </a:effectRef>
          <a:fontRef idx="minor">
            <a:schemeClr val="lt1"/>
          </a:fontRef>
        </p:style>
      </p:sp>
      <p:sp>
        <p:nvSpPr>
          <p:cNvPr id="7" name="TextBox 6"/>
          <p:cNvSpPr txBox="1"/>
          <p:nvPr/>
        </p:nvSpPr>
        <p:spPr>
          <a:xfrm>
            <a:off x="4876800" y="4953000"/>
            <a:ext cx="1981200" cy="1323439"/>
          </a:xfrm>
          <a:prstGeom prst="rect">
            <a:avLst/>
          </a:prstGeom>
          <a:solidFill>
            <a:schemeClr val="bg1"/>
          </a:solidFill>
          <a:effectLst>
            <a:outerShdw blurRad="406400" dist="139700" dir="2700000">
              <a:schemeClr val="tx1">
                <a:alpha val="68000"/>
              </a:schemeClr>
            </a:outerShdw>
          </a:effectLst>
        </p:spPr>
        <p:txBody>
          <a:bodyPr wrap="square" rtlCol="0">
            <a:spAutoFit/>
          </a:bodyPr>
          <a:lstStyle/>
          <a:p>
            <a:r>
              <a:rPr lang="en-US" sz="8000" dirty="0" smtClean="0">
                <a:latin typeface="Times New Roman"/>
                <a:cs typeface="Times New Roman"/>
              </a:rPr>
              <a:t> </a:t>
            </a:r>
            <a:r>
              <a:rPr lang="en-US" sz="8000" dirty="0" err="1" smtClean="0">
                <a:latin typeface="Times New Roman"/>
                <a:cs typeface="Times New Roman"/>
              </a:rPr>
              <a:t>f</a:t>
            </a:r>
            <a:r>
              <a:rPr lang="en-US" sz="8000" dirty="0" smtClean="0">
                <a:latin typeface="Times New Roman"/>
                <a:cs typeface="Times New Roman"/>
              </a:rPr>
              <a:t>  a</a:t>
            </a:r>
            <a:endParaRPr lang="en-US" sz="8000" dirty="0">
              <a:latin typeface="Times New Roman"/>
              <a:cs typeface="Times New Roman"/>
            </a:endParaRPr>
          </a:p>
        </p:txBody>
      </p:sp>
      <p:sp>
        <p:nvSpPr>
          <p:cNvPr id="8" name="Rectangle 7"/>
          <p:cNvSpPr/>
          <p:nvPr/>
        </p:nvSpPr>
        <p:spPr>
          <a:xfrm>
            <a:off x="5257800" y="5334000"/>
            <a:ext cx="381000" cy="674887"/>
          </a:xfrm>
          <a:prstGeom prst="rect">
            <a:avLst/>
          </a:prstGeom>
          <a:noFill/>
          <a:ln>
            <a:solidFill>
              <a:srgbClr val="37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p:cNvSpPr/>
          <p:nvPr/>
        </p:nvSpPr>
        <p:spPr>
          <a:xfrm>
            <a:off x="6096000" y="5562600"/>
            <a:ext cx="457200" cy="446287"/>
          </a:xfrm>
          <a:prstGeom prst="rect">
            <a:avLst/>
          </a:prstGeom>
          <a:noFill/>
          <a:ln>
            <a:solidFill>
              <a:srgbClr val="37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Bounding box algorithm</a:t>
            </a:r>
            <a:endParaRPr lang="en-US" dirty="0"/>
          </a:p>
        </p:txBody>
      </p:sp>
      <p:sp>
        <p:nvSpPr>
          <p:cNvPr id="3" name="Content Placeholder 2"/>
          <p:cNvSpPr>
            <a:spLocks noGrp="1"/>
          </p:cNvSpPr>
          <p:nvPr>
            <p:ph idx="1"/>
          </p:nvPr>
        </p:nvSpPr>
        <p:spPr>
          <a:xfrm>
            <a:off x="457200" y="1600201"/>
            <a:ext cx="7086600" cy="2895600"/>
          </a:xfrm>
        </p:spPr>
        <p:txBody>
          <a:bodyPr>
            <a:normAutofit fontScale="92500"/>
          </a:bodyPr>
          <a:lstStyle/>
          <a:p>
            <a:r>
              <a:rPr lang="en-US" dirty="0" smtClean="0"/>
              <a:t>Initialize an empty list of bounding boxes</a:t>
            </a:r>
          </a:p>
          <a:p>
            <a:r>
              <a:rPr lang="en-US" dirty="0" smtClean="0"/>
              <a:t>For each black coordinate in the image</a:t>
            </a:r>
          </a:p>
          <a:p>
            <a:pPr lvl="1"/>
            <a:r>
              <a:rPr lang="en-US" dirty="0" smtClean="0"/>
              <a:t>If the coordinate is not in any bounding box</a:t>
            </a:r>
          </a:p>
          <a:p>
            <a:pPr lvl="2"/>
            <a:r>
              <a:rPr lang="en-US" dirty="0" smtClean="0"/>
              <a:t>Find the bounding box around all pixels adjacent to this</a:t>
            </a:r>
          </a:p>
          <a:p>
            <a:pPr lvl="2"/>
            <a:r>
              <a:rPr lang="en-US" dirty="0" smtClean="0"/>
              <a:t>Append that bounding box to the list</a:t>
            </a:r>
          </a:p>
        </p:txBody>
      </p:sp>
      <p:sp>
        <p:nvSpPr>
          <p:cNvPr id="5" name="TextBox 4"/>
          <p:cNvSpPr txBox="1"/>
          <p:nvPr/>
        </p:nvSpPr>
        <p:spPr>
          <a:xfrm>
            <a:off x="1447800" y="4953000"/>
            <a:ext cx="1219200" cy="1323439"/>
          </a:xfrm>
          <a:prstGeom prst="rect">
            <a:avLst/>
          </a:prstGeom>
          <a:solidFill>
            <a:schemeClr val="bg1"/>
          </a:solidFill>
          <a:effectLst>
            <a:outerShdw blurRad="406400" dist="139700" dir="2700000">
              <a:schemeClr val="tx1">
                <a:alpha val="68000"/>
              </a:schemeClr>
            </a:outerShdw>
          </a:effectLst>
        </p:spPr>
        <p:txBody>
          <a:bodyPr wrap="square" rtlCol="0">
            <a:spAutoFit/>
          </a:bodyPr>
          <a:lstStyle/>
          <a:p>
            <a:r>
              <a:rPr lang="en-US" sz="8000" dirty="0" err="1" smtClean="0">
                <a:latin typeface="Times New Roman"/>
                <a:cs typeface="Times New Roman"/>
              </a:rPr>
              <a:t>fa</a:t>
            </a:r>
            <a:endParaRPr lang="en-US" sz="8000" dirty="0">
              <a:latin typeface="Times New Roman"/>
              <a:cs typeface="Times New Roman"/>
            </a:endParaRPr>
          </a:p>
        </p:txBody>
      </p:sp>
      <p:sp>
        <p:nvSpPr>
          <p:cNvPr id="6" name="Right Arrow 5"/>
          <p:cNvSpPr/>
          <p:nvPr/>
        </p:nvSpPr>
        <p:spPr>
          <a:xfrm>
            <a:off x="3313852" y="5185927"/>
            <a:ext cx="1029547" cy="822960"/>
          </a:xfrm>
          <a:prstGeom prst="rightArrow">
            <a:avLst/>
          </a:prstGeom>
          <a:ln/>
        </p:spPr>
        <p:style>
          <a:lnRef idx="1">
            <a:schemeClr val="accent1"/>
          </a:lnRef>
          <a:fillRef idx="3">
            <a:schemeClr val="accent1"/>
          </a:fillRef>
          <a:effectRef idx="2">
            <a:schemeClr val="accent1"/>
          </a:effectRef>
          <a:fontRef idx="minor">
            <a:schemeClr val="lt1"/>
          </a:fontRef>
        </p:style>
      </p:sp>
      <p:sp>
        <p:nvSpPr>
          <p:cNvPr id="7" name="TextBox 6"/>
          <p:cNvSpPr txBox="1"/>
          <p:nvPr/>
        </p:nvSpPr>
        <p:spPr>
          <a:xfrm>
            <a:off x="4953000" y="4953000"/>
            <a:ext cx="1981200" cy="1323439"/>
          </a:xfrm>
          <a:prstGeom prst="rect">
            <a:avLst/>
          </a:prstGeom>
          <a:solidFill>
            <a:schemeClr val="bg1"/>
          </a:solidFill>
          <a:effectLst>
            <a:outerShdw blurRad="406400" dist="139700" dir="2700000">
              <a:schemeClr val="tx1">
                <a:alpha val="68000"/>
              </a:schemeClr>
            </a:outerShdw>
          </a:effectLst>
        </p:spPr>
        <p:txBody>
          <a:bodyPr wrap="square" rtlCol="0">
            <a:spAutoFit/>
          </a:bodyPr>
          <a:lstStyle/>
          <a:p>
            <a:r>
              <a:rPr lang="en-US" sz="8000" dirty="0" smtClean="0">
                <a:latin typeface="Times New Roman"/>
                <a:cs typeface="Times New Roman"/>
              </a:rPr>
              <a:t>   </a:t>
            </a:r>
            <a:endParaRPr lang="en-US" sz="8000" dirty="0">
              <a:latin typeface="Times New Roman"/>
              <a:cs typeface="Times New Roman"/>
            </a:endParaRPr>
          </a:p>
        </p:txBody>
      </p:sp>
      <p:pic>
        <p:nvPicPr>
          <p:cNvPr id="10" name="Picture 9" descr="gs.png"/>
          <p:cNvPicPr>
            <a:picLocks noChangeAspect="1"/>
          </p:cNvPicPr>
          <p:nvPr/>
        </p:nvPicPr>
        <p:blipFill>
          <a:blip r:embed="rId2"/>
          <a:stretch>
            <a:fillRect/>
          </a:stretch>
        </p:blipFill>
        <p:spPr>
          <a:xfrm>
            <a:off x="6042726" y="5486459"/>
            <a:ext cx="394852" cy="569418"/>
          </a:xfrm>
          <a:prstGeom prst="rect">
            <a:avLst/>
          </a:prstGeom>
          <a:ln>
            <a:solidFill>
              <a:srgbClr val="37FF00"/>
            </a:solidFill>
          </a:ln>
        </p:spPr>
      </p:pic>
      <p:pic>
        <p:nvPicPr>
          <p:cNvPr id="11" name="Picture 10" descr="f.png"/>
          <p:cNvPicPr>
            <a:picLocks noChangeAspect="1"/>
          </p:cNvPicPr>
          <p:nvPr/>
        </p:nvPicPr>
        <p:blipFill>
          <a:blip r:embed="rId3"/>
          <a:stretch>
            <a:fillRect/>
          </a:stretch>
        </p:blipFill>
        <p:spPr>
          <a:xfrm>
            <a:off x="5209652" y="5185927"/>
            <a:ext cx="501400" cy="869950"/>
          </a:xfrm>
          <a:prstGeom prst="rect">
            <a:avLst/>
          </a:prstGeom>
          <a:ln>
            <a:solidFill>
              <a:srgbClr val="37FF00"/>
            </a:solid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threshold-arch.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threshold</a:t>
            </a:r>
            <a:endParaRPr lang="en-US" dirty="0"/>
          </a:p>
        </p:txBody>
      </p:sp>
      <p:sp>
        <p:nvSpPr>
          <p:cNvPr id="3" name="Content Placeholder 2"/>
          <p:cNvSpPr>
            <a:spLocks noGrp="1"/>
          </p:cNvSpPr>
          <p:nvPr>
            <p:ph idx="1"/>
          </p:nvPr>
        </p:nvSpPr>
        <p:spPr/>
        <p:txBody>
          <a:bodyPr/>
          <a:lstStyle/>
          <a:p>
            <a:r>
              <a:rPr lang="en-US" dirty="0" smtClean="0"/>
              <a:t>Goal: Eliminate noise left by the </a:t>
            </a:r>
            <a:r>
              <a:rPr lang="en-US" dirty="0" err="1" smtClean="0"/>
              <a:t>binarizer</a:t>
            </a:r>
            <a:endParaRPr lang="en-US" dirty="0" smtClean="0"/>
          </a:p>
          <a:p>
            <a:r>
              <a:rPr lang="en-US" dirty="0" smtClean="0"/>
              <a:t>Idea: filter out segments of area ≤ threshold</a:t>
            </a:r>
          </a:p>
          <a:p>
            <a:r>
              <a:rPr lang="en-US" dirty="0" smtClean="0"/>
              <a:t>To get the threshold:</a:t>
            </a:r>
          </a:p>
          <a:p>
            <a:pPr lvl="1"/>
            <a:r>
              <a:rPr lang="en-US" dirty="0" smtClean="0"/>
              <a:t>Fixed constant</a:t>
            </a:r>
          </a:p>
          <a:p>
            <a:pPr lvl="1"/>
            <a:r>
              <a:rPr lang="en-US" dirty="0" smtClean="0"/>
              <a:t>Proportion of maximum segment</a:t>
            </a:r>
          </a:p>
          <a:p>
            <a:pPr lvl="1"/>
            <a:r>
              <a:rPr lang="en-US" dirty="0" smtClean="0"/>
              <a:t>Statistical analysis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Constant</a:t>
            </a:r>
            <a:endParaRPr lang="en-US" dirty="0"/>
          </a:p>
        </p:txBody>
      </p:sp>
      <p:sp>
        <p:nvSpPr>
          <p:cNvPr id="3" name="Content Placeholder 2"/>
          <p:cNvSpPr>
            <a:spLocks noGrp="1"/>
          </p:cNvSpPr>
          <p:nvPr>
            <p:ph idx="1"/>
          </p:nvPr>
        </p:nvSpPr>
        <p:spPr>
          <a:xfrm>
            <a:off x="457200" y="1600201"/>
            <a:ext cx="8229600" cy="2286000"/>
          </a:xfrm>
        </p:spPr>
        <p:txBody>
          <a:bodyPr/>
          <a:lstStyle/>
          <a:p>
            <a:r>
              <a:rPr lang="en-US" dirty="0" smtClean="0"/>
              <a:t>Discards any segments with area below a constant number of pixels</a:t>
            </a:r>
          </a:p>
          <a:p>
            <a:r>
              <a:rPr lang="en-US" dirty="0" smtClean="0"/>
              <a:t>This encounters problems for images of different resolutions</a:t>
            </a:r>
            <a:endParaRPr lang="en-US" dirty="0"/>
          </a:p>
        </p:txBody>
      </p:sp>
      <p:pic>
        <p:nvPicPr>
          <p:cNvPr id="5" name="Picture 4" descr="constant-1.jpg"/>
          <p:cNvPicPr>
            <a:picLocks noChangeAspect="1"/>
          </p:cNvPicPr>
          <p:nvPr/>
        </p:nvPicPr>
        <p:blipFill>
          <a:blip r:embed="rId2"/>
          <a:stretch>
            <a:fillRect/>
          </a:stretch>
        </p:blipFill>
        <p:spPr>
          <a:xfrm>
            <a:off x="1219200" y="3886201"/>
            <a:ext cx="2540000" cy="2540000"/>
          </a:xfrm>
          <a:prstGeom prst="rect">
            <a:avLst/>
          </a:prstGeom>
          <a:ln>
            <a:noFill/>
          </a:ln>
          <a:effectLst/>
        </p:spPr>
      </p:pic>
      <p:pic>
        <p:nvPicPr>
          <p:cNvPr id="7" name="Picture 6" descr="constant-2.jpg"/>
          <p:cNvPicPr>
            <a:picLocks noChangeAspect="1"/>
          </p:cNvPicPr>
          <p:nvPr/>
        </p:nvPicPr>
        <p:blipFill>
          <a:blip r:embed="rId3"/>
          <a:stretch>
            <a:fillRect/>
          </a:stretch>
        </p:blipFill>
        <p:spPr>
          <a:xfrm>
            <a:off x="5257800" y="3886201"/>
            <a:ext cx="2540000" cy="2540000"/>
          </a:xfrm>
          <a:prstGeom prst="rect">
            <a:avLst/>
          </a:prstGeom>
          <a:ln>
            <a:noFill/>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Proportion of Maximum Segment</a:t>
            </a:r>
            <a:endParaRPr lang="en-US" dirty="0"/>
          </a:p>
        </p:txBody>
      </p:sp>
      <p:sp>
        <p:nvSpPr>
          <p:cNvPr id="3" name="Content Placeholder 2"/>
          <p:cNvSpPr>
            <a:spLocks noGrp="1"/>
          </p:cNvSpPr>
          <p:nvPr>
            <p:ph idx="1"/>
          </p:nvPr>
        </p:nvSpPr>
        <p:spPr/>
        <p:txBody>
          <a:bodyPr/>
          <a:lstStyle/>
          <a:p>
            <a:r>
              <a:rPr lang="en-US" dirty="0" smtClean="0"/>
              <a:t>Discards all segments with area a certain number of times lower than the largest segment</a:t>
            </a:r>
          </a:p>
          <a:p>
            <a:r>
              <a:rPr lang="en-US" dirty="0" smtClean="0"/>
              <a:t>Problematic with multi-size text</a:t>
            </a:r>
            <a:endParaRPr lang="en-US" dirty="0"/>
          </a:p>
        </p:txBody>
      </p:sp>
      <p:pic>
        <p:nvPicPr>
          <p:cNvPr id="4" name="Picture 3" descr="proportional.png"/>
          <p:cNvPicPr>
            <a:picLocks noChangeAspect="1"/>
          </p:cNvPicPr>
          <p:nvPr/>
        </p:nvPicPr>
        <p:blipFill>
          <a:blip r:embed="rId2"/>
          <a:stretch>
            <a:fillRect/>
          </a:stretch>
        </p:blipFill>
        <p:spPr>
          <a:xfrm>
            <a:off x="762000" y="4038600"/>
            <a:ext cx="7467600" cy="2333625"/>
          </a:xfrm>
          <a:prstGeom prst="rect">
            <a:avLst/>
          </a:prstGeom>
          <a:ln>
            <a:noFill/>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Analysis</a:t>
            </a:r>
            <a:endParaRPr lang="en-US" dirty="0"/>
          </a:p>
        </p:txBody>
      </p:sp>
      <p:sp>
        <p:nvSpPr>
          <p:cNvPr id="3" name="Content Placeholder 2"/>
          <p:cNvSpPr>
            <a:spLocks noGrp="1"/>
          </p:cNvSpPr>
          <p:nvPr>
            <p:ph idx="1"/>
          </p:nvPr>
        </p:nvSpPr>
        <p:spPr/>
        <p:txBody>
          <a:bodyPr/>
          <a:lstStyle/>
          <a:p>
            <a:r>
              <a:rPr lang="en-US" dirty="0" smtClean="0"/>
              <a:t>Analyzes the average and standard deviation of the areas of segments</a:t>
            </a:r>
          </a:p>
          <a:p>
            <a:r>
              <a:rPr lang="en-US" dirty="0" smtClean="0"/>
              <a:t>Encounters problems when the quantity of noise gets very large</a:t>
            </a:r>
          </a:p>
        </p:txBody>
      </p:sp>
      <p:pic>
        <p:nvPicPr>
          <p:cNvPr id="4" name="Picture 3" descr="stats.png"/>
          <p:cNvPicPr>
            <a:picLocks noChangeAspect="1"/>
          </p:cNvPicPr>
          <p:nvPr/>
        </p:nvPicPr>
        <p:blipFill>
          <a:blip r:embed="rId2"/>
          <a:stretch>
            <a:fillRect/>
          </a:stretch>
        </p:blipFill>
        <p:spPr>
          <a:xfrm>
            <a:off x="914400" y="3867150"/>
            <a:ext cx="7086600" cy="2657475"/>
          </a:xfrm>
          <a:prstGeom prst="rect">
            <a:avLst/>
          </a:prstGeom>
          <a:ln>
            <a:noFill/>
          </a:ln>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pic>
        <p:nvPicPr>
          <p:cNvPr id="4" name="Picture 3" descr="ebooks.png"/>
          <p:cNvPicPr>
            <a:picLocks noChangeAspect="1"/>
          </p:cNvPicPr>
          <p:nvPr/>
        </p:nvPicPr>
        <p:blipFill>
          <a:blip r:embed="rId2"/>
          <a:stretch>
            <a:fillRect/>
          </a:stretch>
        </p:blipFill>
        <p:spPr>
          <a:xfrm>
            <a:off x="4781550" y="1600200"/>
            <a:ext cx="3905250" cy="4425950"/>
          </a:xfrm>
          <a:prstGeom prst="rect">
            <a:avLst/>
          </a:prstGeom>
        </p:spPr>
      </p:pic>
      <p:pic>
        <p:nvPicPr>
          <p:cNvPr id="5" name="Picture 4" descr="fictioncomrades_L.jpg"/>
          <p:cNvPicPr>
            <a:picLocks noChangeAspect="1"/>
          </p:cNvPicPr>
          <p:nvPr/>
        </p:nvPicPr>
        <p:blipFill>
          <a:blip r:embed="rId3"/>
          <a:stretch>
            <a:fillRect/>
          </a:stretch>
        </p:blipFill>
        <p:spPr>
          <a:xfrm>
            <a:off x="457200" y="1600200"/>
            <a:ext cx="3014953" cy="4425950"/>
          </a:xfrm>
          <a:prstGeom prst="rect">
            <a:avLst/>
          </a:prstGeom>
        </p:spPr>
      </p:pic>
      <p:sp>
        <p:nvSpPr>
          <p:cNvPr id="6" name="Right Arrow 5"/>
          <p:cNvSpPr/>
          <p:nvPr/>
        </p:nvSpPr>
        <p:spPr>
          <a:xfrm>
            <a:off x="3581400" y="3048000"/>
            <a:ext cx="1066800" cy="1325372"/>
          </a:xfrm>
          <a:prstGeom prst="rightArrow">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typeset-arch.png"/>
          <p:cNvPicPr>
            <a:picLocks noChangeAspect="1"/>
          </p:cNvPicPr>
          <p:nvPr/>
        </p:nvPicPr>
        <p:blipFill>
          <a:blip r:embed="rId2"/>
          <a:stretch>
            <a:fillRect/>
          </a:stretch>
        </p:blipFill>
        <p:spPr>
          <a:xfrm>
            <a:off x="0" y="0"/>
            <a:ext cx="9144001" cy="68580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Typesetter</a:t>
            </a:r>
          </a:p>
        </p:txBody>
      </p:sp>
      <p:sp>
        <p:nvSpPr>
          <p:cNvPr id="22531" name="Rectangle 3"/>
          <p:cNvSpPr>
            <a:spLocks noGrp="1" noChangeArrowheads="1"/>
          </p:cNvSpPr>
          <p:nvPr>
            <p:ph idx="1"/>
          </p:nvPr>
        </p:nvSpPr>
        <p:spPr/>
        <p:txBody>
          <a:bodyPr/>
          <a:lstStyle/>
          <a:p>
            <a:r>
              <a:rPr lang="en-US" dirty="0" smtClean="0"/>
              <a:t>Goal: To align and join the remaining segments into distinct lines, words, and individual characters</a:t>
            </a:r>
          </a:p>
          <a:p>
            <a:r>
              <a:rPr lang="en-US" dirty="0" smtClean="0"/>
              <a:t>Three distinct </a:t>
            </a:r>
            <a:r>
              <a:rPr lang="en-US" dirty="0" err="1" smtClean="0"/>
              <a:t>subproblems</a:t>
            </a:r>
            <a:r>
              <a:rPr lang="en-US" dirty="0" smtClean="0"/>
              <a:t>:</a:t>
            </a:r>
          </a:p>
          <a:p>
            <a:pPr lvl="1"/>
            <a:r>
              <a:rPr lang="en-US" dirty="0" smtClean="0"/>
              <a:t>Lines</a:t>
            </a:r>
          </a:p>
          <a:p>
            <a:pPr lvl="1"/>
            <a:r>
              <a:rPr lang="en-US" dirty="0" smtClean="0"/>
              <a:t>Words</a:t>
            </a:r>
          </a:p>
          <a:p>
            <a:pPr lvl="1"/>
            <a:r>
              <a:rPr lang="en-US" dirty="0" smtClean="0"/>
              <a:t>Character Joining</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Lines</a:t>
            </a:r>
          </a:p>
        </p:txBody>
      </p:sp>
      <p:sp>
        <p:nvSpPr>
          <p:cNvPr id="23555" name="Rectangle 3"/>
          <p:cNvSpPr>
            <a:spLocks noGrp="1" noChangeArrowheads="1"/>
          </p:cNvSpPr>
          <p:nvPr>
            <p:ph type="body" sz="half" idx="1"/>
          </p:nvPr>
        </p:nvSpPr>
        <p:spPr/>
        <p:txBody>
          <a:bodyPr/>
          <a:lstStyle/>
          <a:p>
            <a:r>
              <a:rPr lang="en-US" sz="2800" dirty="0" smtClean="0"/>
              <a:t>Find the first segment of a line</a:t>
            </a:r>
          </a:p>
          <a:p>
            <a:r>
              <a:rPr lang="en-US" sz="2800" dirty="0" smtClean="0"/>
              <a:t>Search for following segments to the right until none are found</a:t>
            </a:r>
          </a:p>
          <a:p>
            <a:r>
              <a:rPr lang="en-US" sz="2800" dirty="0" smtClean="0"/>
              <a:t>Adjust the search based on found characters</a:t>
            </a:r>
            <a:endParaRPr lang="en-US" sz="2800" dirty="0"/>
          </a:p>
        </p:txBody>
      </p:sp>
      <p:pic>
        <p:nvPicPr>
          <p:cNvPr id="5" name="Content Placeholder 4" descr="line.jpg"/>
          <p:cNvPicPr>
            <a:picLocks noGrp="1" noChangeAspect="1"/>
          </p:cNvPicPr>
          <p:nvPr>
            <p:ph sz="half" idx="2"/>
          </p:nvPr>
        </p:nvPicPr>
        <p:blipFill>
          <a:blip r:embed="rId2"/>
          <a:stretch>
            <a:fillRect/>
          </a:stretch>
        </p:blipFill>
        <p:spPr>
          <a:xfrm>
            <a:off x="1930400" y="4114800"/>
            <a:ext cx="5283200" cy="19812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Words</a:t>
            </a:r>
          </a:p>
        </p:txBody>
      </p:sp>
      <p:sp>
        <p:nvSpPr>
          <p:cNvPr id="26627" name="Rectangle 3"/>
          <p:cNvSpPr>
            <a:spLocks noGrp="1" noChangeArrowheads="1"/>
          </p:cNvSpPr>
          <p:nvPr>
            <p:ph type="body" sz="half" idx="1"/>
          </p:nvPr>
        </p:nvSpPr>
        <p:spPr/>
        <p:txBody>
          <a:bodyPr/>
          <a:lstStyle/>
          <a:p>
            <a:r>
              <a:rPr lang="en-US" sz="2800" dirty="0" smtClean="0"/>
              <a:t>Find the average width of the preceding segments</a:t>
            </a:r>
          </a:p>
          <a:p>
            <a:r>
              <a:rPr lang="en-US" sz="2800" dirty="0" smtClean="0"/>
              <a:t>If the distance between the segments is more than 40% of the average, place a space between them</a:t>
            </a:r>
            <a:endParaRPr lang="en-US" sz="2800" dirty="0"/>
          </a:p>
        </p:txBody>
      </p:sp>
      <p:pic>
        <p:nvPicPr>
          <p:cNvPr id="5" name="Content Placeholder 4" descr="space.jpg"/>
          <p:cNvPicPr>
            <a:picLocks noGrp="1" noChangeAspect="1"/>
          </p:cNvPicPr>
          <p:nvPr>
            <p:ph sz="half" idx="2"/>
          </p:nvPr>
        </p:nvPicPr>
        <p:blipFill>
          <a:blip r:embed="rId2"/>
          <a:stretch>
            <a:fillRect/>
          </a:stretch>
        </p:blipFill>
        <p:spPr>
          <a:xfrm>
            <a:off x="1930400" y="4114800"/>
            <a:ext cx="5283200" cy="19812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Characters</a:t>
            </a:r>
            <a:endParaRPr lang="en-US" dirty="0"/>
          </a:p>
        </p:txBody>
      </p:sp>
      <p:sp>
        <p:nvSpPr>
          <p:cNvPr id="26627" name="Rectangle 3"/>
          <p:cNvSpPr>
            <a:spLocks noGrp="1" noChangeArrowheads="1"/>
          </p:cNvSpPr>
          <p:nvPr>
            <p:ph type="body" sz="half" idx="1"/>
          </p:nvPr>
        </p:nvSpPr>
        <p:spPr/>
        <p:txBody>
          <a:bodyPr>
            <a:normAutofit/>
          </a:bodyPr>
          <a:lstStyle/>
          <a:p>
            <a:r>
              <a:rPr lang="en-US" sz="2800" dirty="0" smtClean="0"/>
              <a:t>For each segment, check for vertically stacked segments on the same line.</a:t>
            </a:r>
          </a:p>
          <a:p>
            <a:r>
              <a:rPr lang="en-US" sz="2800" dirty="0" smtClean="0"/>
              <a:t>If they are found, join them.</a:t>
            </a:r>
            <a:endParaRPr lang="en-US" sz="2800" dirty="0"/>
          </a:p>
        </p:txBody>
      </p:sp>
      <p:pic>
        <p:nvPicPr>
          <p:cNvPr id="5" name="Content Placeholder 4" descr="words.jpg"/>
          <p:cNvPicPr>
            <a:picLocks noGrp="1" noChangeAspect="1"/>
          </p:cNvPicPr>
          <p:nvPr>
            <p:ph sz="half" idx="2"/>
          </p:nvPr>
        </p:nvPicPr>
        <p:blipFill>
          <a:blip r:embed="rId2"/>
          <a:stretch>
            <a:fillRect/>
          </a:stretch>
        </p:blipFill>
        <p:spPr>
          <a:xfrm>
            <a:off x="2095500" y="4114800"/>
            <a:ext cx="4953000" cy="1981200"/>
          </a:xfrm>
        </p:spPr>
      </p:pic>
      <p:sp>
        <p:nvSpPr>
          <p:cNvPr id="6" name="Right Arrow 5"/>
          <p:cNvSpPr/>
          <p:nvPr/>
        </p:nvSpPr>
        <p:spPr>
          <a:xfrm>
            <a:off x="3276600" y="5029200"/>
            <a:ext cx="838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5029200" y="5029200"/>
            <a:ext cx="838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Limitations to our approach</a:t>
            </a:r>
          </a:p>
        </p:txBody>
      </p:sp>
      <p:sp>
        <p:nvSpPr>
          <p:cNvPr id="30723" name="Rectangle 3"/>
          <p:cNvSpPr>
            <a:spLocks noGrp="1" noChangeArrowheads="1"/>
          </p:cNvSpPr>
          <p:nvPr>
            <p:ph idx="1"/>
          </p:nvPr>
        </p:nvSpPr>
        <p:spPr/>
        <p:txBody>
          <a:bodyPr/>
          <a:lstStyle/>
          <a:p>
            <a:r>
              <a:rPr lang="en-US"/>
              <a:t>Indentation</a:t>
            </a:r>
          </a:p>
          <a:p>
            <a:r>
              <a:rPr lang="en-US"/>
              <a:t>Lines</a:t>
            </a:r>
          </a:p>
          <a:p>
            <a:r>
              <a:rPr lang="en-US"/>
              <a:t>Lookback</a:t>
            </a:r>
          </a:p>
          <a:p>
            <a:r>
              <a:rPr lang="en-US"/>
              <a:t>Character joining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ale-arch.png"/>
          <p:cNvPicPr>
            <a:picLocks noChangeAspect="1"/>
          </p:cNvPicPr>
          <p:nvPr/>
        </p:nvPicPr>
        <p:blipFill>
          <a:blip r:embed="rId2"/>
          <a:stretch>
            <a:fillRect/>
          </a:stretch>
        </p:blipFill>
        <p:spPr>
          <a:xfrm>
            <a:off x="0" y="0"/>
            <a:ext cx="9144001" cy="68580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a:t>
            </a:r>
            <a:endParaRPr lang="en-US" dirty="0"/>
          </a:p>
        </p:txBody>
      </p:sp>
      <p:sp>
        <p:nvSpPr>
          <p:cNvPr id="3" name="Content Placeholder 2"/>
          <p:cNvSpPr>
            <a:spLocks noGrp="1"/>
          </p:cNvSpPr>
          <p:nvPr>
            <p:ph idx="1"/>
          </p:nvPr>
        </p:nvSpPr>
        <p:spPr/>
        <p:txBody>
          <a:bodyPr/>
          <a:lstStyle/>
          <a:p>
            <a:r>
              <a:rPr lang="en-US" dirty="0" smtClean="0"/>
              <a:t>Goal: Make all characters the same size</a:t>
            </a:r>
          </a:p>
          <a:p>
            <a:endParaRPr lang="en-US" dirty="0" smtClean="0"/>
          </a:p>
          <a:p>
            <a:r>
              <a:rPr lang="en-US" dirty="0" smtClean="0"/>
              <a:t>Techniques:</a:t>
            </a:r>
          </a:p>
          <a:p>
            <a:pPr lvl="1"/>
            <a:r>
              <a:rPr lang="en-US" dirty="0" smtClean="0"/>
              <a:t>Absolute</a:t>
            </a:r>
          </a:p>
          <a:p>
            <a:pPr lvl="1"/>
            <a:r>
              <a:rPr lang="en-US" dirty="0" smtClean="0"/>
              <a:t>Proportional</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14"/>
          <p:cNvSpPr/>
          <p:nvPr/>
        </p:nvSpPr>
        <p:spPr>
          <a:xfrm>
            <a:off x="457200" y="4876800"/>
            <a:ext cx="8001000" cy="1249363"/>
          </a:xfrm>
          <a:prstGeom prst="rect">
            <a:avLst/>
          </a:prstGeom>
          <a:solidFill>
            <a:schemeClr val="bg1"/>
          </a:solidFill>
          <a:ln>
            <a:noFill/>
          </a:ln>
          <a:effectLst>
            <a:outerShdw blurRad="406400" dist="139700" dir="2700000" rotWithShape="0">
              <a:srgbClr val="000000">
                <a:alpha val="6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Absolute scaling</a:t>
            </a:r>
            <a:endParaRPr lang="en-US" dirty="0"/>
          </a:p>
        </p:txBody>
      </p:sp>
      <p:sp>
        <p:nvSpPr>
          <p:cNvPr id="3" name="Content Placeholder 2"/>
          <p:cNvSpPr>
            <a:spLocks noGrp="1"/>
          </p:cNvSpPr>
          <p:nvPr>
            <p:ph idx="1"/>
          </p:nvPr>
        </p:nvSpPr>
        <p:spPr>
          <a:xfrm>
            <a:off x="457200" y="1589351"/>
            <a:ext cx="8229600" cy="4525963"/>
          </a:xfrm>
        </p:spPr>
        <p:txBody>
          <a:bodyPr/>
          <a:lstStyle/>
          <a:p>
            <a:r>
              <a:rPr lang="en-US" dirty="0" smtClean="0"/>
              <a:t>Scale the width and height to </a:t>
            </a:r>
            <a:r>
              <a:rPr lang="en-US" dirty="0" err="1" smtClean="0"/>
              <a:t>n</a:t>
            </a:r>
            <a:endParaRPr lang="en-US" dirty="0" smtClean="0"/>
          </a:p>
        </p:txBody>
      </p:sp>
      <p:pic>
        <p:nvPicPr>
          <p:cNvPr id="5" name="Picture 4" descr="let-down.bin.png"/>
          <p:cNvPicPr>
            <a:picLocks noChangeAspect="1"/>
          </p:cNvPicPr>
          <p:nvPr/>
        </p:nvPicPr>
        <p:blipFill>
          <a:blip r:embed="rId2"/>
          <a:stretch>
            <a:fillRect/>
          </a:stretch>
        </p:blipFill>
        <p:spPr>
          <a:xfrm>
            <a:off x="1447800" y="2438400"/>
            <a:ext cx="6314130" cy="1413933"/>
          </a:xfrm>
          <a:prstGeom prst="rect">
            <a:avLst/>
          </a:prstGeom>
          <a:effectLst>
            <a:outerShdw blurRad="406400" dist="139700" dir="2700000">
              <a:srgbClr val="000000">
                <a:alpha val="62000"/>
              </a:srgbClr>
            </a:outerShdw>
          </a:effectLst>
        </p:spPr>
      </p:pic>
      <p:pic>
        <p:nvPicPr>
          <p:cNvPr id="6" name="Picture 5" descr="let-down.bin.png"/>
          <p:cNvPicPr>
            <a:picLocks noChangeAspect="1"/>
          </p:cNvPicPr>
          <p:nvPr/>
        </p:nvPicPr>
        <p:blipFill>
          <a:blip r:embed="rId2"/>
          <a:srcRect l="965" t="10778" r="96332" b="8383"/>
          <a:stretch>
            <a:fillRect/>
          </a:stretch>
        </p:blipFill>
        <p:spPr>
          <a:xfrm>
            <a:off x="609599" y="5036223"/>
            <a:ext cx="808243" cy="865975"/>
          </a:xfrm>
          <a:prstGeom prst="rect">
            <a:avLst/>
          </a:prstGeom>
        </p:spPr>
      </p:pic>
      <p:pic>
        <p:nvPicPr>
          <p:cNvPr id="7" name="Picture 6" descr="let-down.bin.png"/>
          <p:cNvPicPr>
            <a:picLocks noChangeAspect="1"/>
          </p:cNvPicPr>
          <p:nvPr/>
        </p:nvPicPr>
        <p:blipFill>
          <a:blip r:embed="rId2"/>
          <a:srcRect l="48273" t="19976" r="38452" b="9281"/>
          <a:stretch>
            <a:fillRect/>
          </a:stretch>
        </p:blipFill>
        <p:spPr>
          <a:xfrm>
            <a:off x="4952999" y="5031660"/>
            <a:ext cx="808243" cy="844880"/>
          </a:xfrm>
          <a:prstGeom prst="rect">
            <a:avLst/>
          </a:prstGeom>
        </p:spPr>
      </p:pic>
      <p:pic>
        <p:nvPicPr>
          <p:cNvPr id="8" name="Picture 7" descr="let-down.bin.png"/>
          <p:cNvPicPr>
            <a:picLocks noChangeAspect="1"/>
          </p:cNvPicPr>
          <p:nvPr/>
        </p:nvPicPr>
        <p:blipFill>
          <a:blip r:embed="rId2"/>
          <a:srcRect l="34998" r="51727"/>
          <a:stretch>
            <a:fillRect/>
          </a:stretch>
        </p:blipFill>
        <p:spPr>
          <a:xfrm>
            <a:off x="4317951" y="5031660"/>
            <a:ext cx="635048" cy="820615"/>
          </a:xfrm>
          <a:prstGeom prst="rect">
            <a:avLst/>
          </a:prstGeom>
        </p:spPr>
      </p:pic>
      <p:pic>
        <p:nvPicPr>
          <p:cNvPr id="9" name="Picture 8" descr="let-down.bin.png"/>
          <p:cNvPicPr>
            <a:picLocks noChangeAspect="1"/>
          </p:cNvPicPr>
          <p:nvPr/>
        </p:nvPicPr>
        <p:blipFill>
          <a:blip r:embed="rId2"/>
          <a:srcRect l="26550" t="49247" r="65893" b="39619"/>
          <a:stretch>
            <a:fillRect/>
          </a:stretch>
        </p:blipFill>
        <p:spPr>
          <a:xfrm>
            <a:off x="3352800" y="5030035"/>
            <a:ext cx="774689" cy="822240"/>
          </a:xfrm>
          <a:prstGeom prst="rect">
            <a:avLst/>
          </a:prstGeom>
        </p:spPr>
      </p:pic>
      <p:pic>
        <p:nvPicPr>
          <p:cNvPr id="10" name="Picture 9" descr="let-down.bin.png"/>
          <p:cNvPicPr>
            <a:picLocks noChangeAspect="1"/>
          </p:cNvPicPr>
          <p:nvPr/>
        </p:nvPicPr>
        <p:blipFill>
          <a:blip r:embed="rId2"/>
          <a:srcRect l="18102" t="8383" r="73450"/>
          <a:stretch>
            <a:fillRect/>
          </a:stretch>
        </p:blipFill>
        <p:spPr>
          <a:xfrm>
            <a:off x="2596987" y="5031660"/>
            <a:ext cx="490719" cy="911336"/>
          </a:xfrm>
          <a:prstGeom prst="rect">
            <a:avLst/>
          </a:prstGeom>
        </p:spPr>
      </p:pic>
      <p:pic>
        <p:nvPicPr>
          <p:cNvPr id="11" name="Picture 10" descr="let-down.bin.png"/>
          <p:cNvPicPr>
            <a:picLocks noChangeAspect="1"/>
          </p:cNvPicPr>
          <p:nvPr/>
        </p:nvPicPr>
        <p:blipFill>
          <a:blip r:embed="rId2"/>
          <a:srcRect l="4661" t="21557" r="82064" b="8383"/>
          <a:stretch>
            <a:fillRect/>
          </a:stretch>
        </p:blipFill>
        <p:spPr>
          <a:xfrm>
            <a:off x="1600200" y="5036223"/>
            <a:ext cx="697468" cy="824281"/>
          </a:xfrm>
          <a:prstGeom prst="rect">
            <a:avLst/>
          </a:prstGeom>
        </p:spPr>
      </p:pic>
      <p:pic>
        <p:nvPicPr>
          <p:cNvPr id="12" name="Picture 11" descr="let-down.bin.png"/>
          <p:cNvPicPr>
            <a:picLocks noChangeAspect="1"/>
          </p:cNvPicPr>
          <p:nvPr/>
        </p:nvPicPr>
        <p:blipFill>
          <a:blip r:embed="rId2"/>
          <a:srcRect l="61548" t="24551" r="19143" b="10778"/>
          <a:stretch>
            <a:fillRect/>
          </a:stretch>
        </p:blipFill>
        <p:spPr>
          <a:xfrm>
            <a:off x="5724160" y="5036223"/>
            <a:ext cx="981440" cy="840317"/>
          </a:xfrm>
          <a:prstGeom prst="rect">
            <a:avLst/>
          </a:prstGeom>
        </p:spPr>
      </p:pic>
      <p:pic>
        <p:nvPicPr>
          <p:cNvPr id="13" name="Picture 12" descr="let-down.bin.png"/>
          <p:cNvPicPr>
            <a:picLocks noChangeAspect="1"/>
          </p:cNvPicPr>
          <p:nvPr/>
        </p:nvPicPr>
        <p:blipFill>
          <a:blip r:embed="rId2"/>
          <a:srcRect l="80857" t="13772" r="5868"/>
          <a:stretch>
            <a:fillRect/>
          </a:stretch>
        </p:blipFill>
        <p:spPr>
          <a:xfrm>
            <a:off x="6783982" y="5036223"/>
            <a:ext cx="635048" cy="923706"/>
          </a:xfrm>
          <a:prstGeom prst="rect">
            <a:avLst/>
          </a:prstGeom>
        </p:spPr>
      </p:pic>
      <p:pic>
        <p:nvPicPr>
          <p:cNvPr id="14" name="Picture 13" descr="let-down.bin.png"/>
          <p:cNvPicPr>
            <a:picLocks noChangeAspect="1"/>
          </p:cNvPicPr>
          <p:nvPr/>
        </p:nvPicPr>
        <p:blipFill>
          <a:blip r:embed="rId2"/>
          <a:srcRect l="95916" t="73319" r="743" b="8545"/>
          <a:stretch>
            <a:fillRect/>
          </a:stretch>
        </p:blipFill>
        <p:spPr>
          <a:xfrm>
            <a:off x="7419030" y="5036223"/>
            <a:ext cx="909668" cy="923706"/>
          </a:xfrm>
          <a:prstGeom prst="rect">
            <a:avLst/>
          </a:prstGeom>
        </p:spPr>
      </p:pic>
      <p:sp>
        <p:nvSpPr>
          <p:cNvPr id="16" name="Down Arrow 15"/>
          <p:cNvSpPr/>
          <p:nvPr/>
        </p:nvSpPr>
        <p:spPr>
          <a:xfrm>
            <a:off x="3897113" y="4000594"/>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Proportional scaling</a:t>
            </a:r>
            <a:endParaRPr lang="en-US" dirty="0"/>
          </a:p>
        </p:txBody>
      </p:sp>
      <p:sp>
        <p:nvSpPr>
          <p:cNvPr id="3" name="Content Placeholder 2"/>
          <p:cNvSpPr>
            <a:spLocks noGrp="1"/>
          </p:cNvSpPr>
          <p:nvPr>
            <p:ph idx="1"/>
          </p:nvPr>
        </p:nvSpPr>
        <p:spPr/>
        <p:txBody>
          <a:bodyPr/>
          <a:lstStyle/>
          <a:p>
            <a:r>
              <a:rPr lang="en-US" dirty="0" smtClean="0"/>
              <a:t>Scale image proportional to old image</a:t>
            </a:r>
          </a:p>
          <a:p>
            <a:r>
              <a:rPr lang="en-US" dirty="0" smtClean="0"/>
              <a:t>Add whitespace on right or bottom if needed</a:t>
            </a:r>
            <a:endParaRPr lang="en-US" dirty="0"/>
          </a:p>
        </p:txBody>
      </p:sp>
      <p:sp>
        <p:nvSpPr>
          <p:cNvPr id="5" name="Rectangle 4"/>
          <p:cNvSpPr/>
          <p:nvPr/>
        </p:nvSpPr>
        <p:spPr>
          <a:xfrm>
            <a:off x="457200" y="5334000"/>
            <a:ext cx="8001000" cy="1249363"/>
          </a:xfrm>
          <a:prstGeom prst="rect">
            <a:avLst/>
          </a:prstGeom>
          <a:solidFill>
            <a:schemeClr val="bg1"/>
          </a:solidFill>
          <a:ln>
            <a:noFill/>
          </a:ln>
          <a:effectLst>
            <a:outerShdw blurRad="406400" dist="139700" dir="2700000" rotWithShape="0">
              <a:srgbClr val="000000">
                <a:alpha val="6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let-down.bin.png"/>
          <p:cNvPicPr>
            <a:picLocks noChangeAspect="1"/>
          </p:cNvPicPr>
          <p:nvPr/>
        </p:nvPicPr>
        <p:blipFill>
          <a:blip r:embed="rId2"/>
          <a:stretch>
            <a:fillRect/>
          </a:stretch>
        </p:blipFill>
        <p:spPr>
          <a:xfrm>
            <a:off x="1447800" y="2895600"/>
            <a:ext cx="6314130" cy="1413933"/>
          </a:xfrm>
          <a:prstGeom prst="rect">
            <a:avLst/>
          </a:prstGeom>
          <a:effectLst>
            <a:outerShdw blurRad="406400" dist="139700" dir="2700000">
              <a:srgbClr val="000000">
                <a:alpha val="62000"/>
              </a:srgbClr>
            </a:outerShdw>
          </a:effectLst>
        </p:spPr>
      </p:pic>
      <p:pic>
        <p:nvPicPr>
          <p:cNvPr id="7" name="Picture 6" descr="let-down.bin.png"/>
          <p:cNvPicPr>
            <a:picLocks noChangeAspect="1"/>
          </p:cNvPicPr>
          <p:nvPr/>
        </p:nvPicPr>
        <p:blipFill>
          <a:blip r:embed="rId2"/>
          <a:srcRect l="965" t="10778" r="96332" b="8383"/>
          <a:stretch>
            <a:fillRect/>
          </a:stretch>
        </p:blipFill>
        <p:spPr>
          <a:xfrm>
            <a:off x="609599" y="5493423"/>
            <a:ext cx="228601" cy="865975"/>
          </a:xfrm>
          <a:prstGeom prst="rect">
            <a:avLst/>
          </a:prstGeom>
        </p:spPr>
      </p:pic>
      <p:pic>
        <p:nvPicPr>
          <p:cNvPr id="8" name="Picture 7" descr="let-down.bin.png"/>
          <p:cNvPicPr>
            <a:picLocks noChangeAspect="1"/>
          </p:cNvPicPr>
          <p:nvPr/>
        </p:nvPicPr>
        <p:blipFill>
          <a:blip r:embed="rId2"/>
          <a:srcRect l="48273" t="19976" r="38452" b="9281"/>
          <a:stretch>
            <a:fillRect/>
          </a:stretch>
        </p:blipFill>
        <p:spPr>
          <a:xfrm>
            <a:off x="4876800" y="5493423"/>
            <a:ext cx="609601" cy="844880"/>
          </a:xfrm>
          <a:prstGeom prst="rect">
            <a:avLst/>
          </a:prstGeom>
        </p:spPr>
      </p:pic>
      <p:pic>
        <p:nvPicPr>
          <p:cNvPr id="9" name="Picture 8" descr="let-down.bin.png"/>
          <p:cNvPicPr>
            <a:picLocks noChangeAspect="1"/>
          </p:cNvPicPr>
          <p:nvPr/>
        </p:nvPicPr>
        <p:blipFill>
          <a:blip r:embed="rId2"/>
          <a:srcRect l="34998" r="51727"/>
          <a:stretch>
            <a:fillRect/>
          </a:stretch>
        </p:blipFill>
        <p:spPr>
          <a:xfrm>
            <a:off x="4317951" y="5488860"/>
            <a:ext cx="402122" cy="820615"/>
          </a:xfrm>
          <a:prstGeom prst="rect">
            <a:avLst/>
          </a:prstGeom>
        </p:spPr>
      </p:pic>
      <p:pic>
        <p:nvPicPr>
          <p:cNvPr id="10" name="Picture 9" descr="let-down.bin.png"/>
          <p:cNvPicPr>
            <a:picLocks noChangeAspect="1"/>
          </p:cNvPicPr>
          <p:nvPr/>
        </p:nvPicPr>
        <p:blipFill>
          <a:blip r:embed="rId2"/>
          <a:srcRect l="26550" t="49247" r="65893" b="39619"/>
          <a:stretch>
            <a:fillRect/>
          </a:stretch>
        </p:blipFill>
        <p:spPr>
          <a:xfrm>
            <a:off x="3352800" y="5493423"/>
            <a:ext cx="774689" cy="258764"/>
          </a:xfrm>
          <a:prstGeom prst="rect">
            <a:avLst/>
          </a:prstGeom>
        </p:spPr>
      </p:pic>
      <p:pic>
        <p:nvPicPr>
          <p:cNvPr id="11" name="Picture 10" descr="let-down.bin.png"/>
          <p:cNvPicPr>
            <a:picLocks noChangeAspect="1"/>
          </p:cNvPicPr>
          <p:nvPr/>
        </p:nvPicPr>
        <p:blipFill>
          <a:blip r:embed="rId2"/>
          <a:srcRect l="18102" t="8383" r="73450"/>
          <a:stretch>
            <a:fillRect/>
          </a:stretch>
        </p:blipFill>
        <p:spPr>
          <a:xfrm>
            <a:off x="2351627" y="5509459"/>
            <a:ext cx="315373" cy="911336"/>
          </a:xfrm>
          <a:prstGeom prst="rect">
            <a:avLst/>
          </a:prstGeom>
        </p:spPr>
      </p:pic>
      <p:pic>
        <p:nvPicPr>
          <p:cNvPr id="12" name="Picture 11" descr="let-down.bin.png"/>
          <p:cNvPicPr>
            <a:picLocks noChangeAspect="1"/>
          </p:cNvPicPr>
          <p:nvPr/>
        </p:nvPicPr>
        <p:blipFill>
          <a:blip r:embed="rId2"/>
          <a:srcRect l="4661" t="21557" r="82064" b="8383"/>
          <a:stretch>
            <a:fillRect/>
          </a:stretch>
        </p:blipFill>
        <p:spPr>
          <a:xfrm>
            <a:off x="1251466" y="5509459"/>
            <a:ext cx="697468" cy="824281"/>
          </a:xfrm>
          <a:prstGeom prst="rect">
            <a:avLst/>
          </a:prstGeom>
        </p:spPr>
      </p:pic>
      <p:pic>
        <p:nvPicPr>
          <p:cNvPr id="13" name="Picture 12" descr="let-down.bin.png"/>
          <p:cNvPicPr>
            <a:picLocks noChangeAspect="1"/>
          </p:cNvPicPr>
          <p:nvPr/>
        </p:nvPicPr>
        <p:blipFill>
          <a:blip r:embed="rId2"/>
          <a:srcRect l="61548" t="24551" r="19143" b="10778"/>
          <a:stretch>
            <a:fillRect/>
          </a:stretch>
        </p:blipFill>
        <p:spPr>
          <a:xfrm>
            <a:off x="5724160" y="5493423"/>
            <a:ext cx="981440" cy="840317"/>
          </a:xfrm>
          <a:prstGeom prst="rect">
            <a:avLst/>
          </a:prstGeom>
        </p:spPr>
      </p:pic>
      <p:pic>
        <p:nvPicPr>
          <p:cNvPr id="14" name="Picture 13" descr="let-down.bin.png"/>
          <p:cNvPicPr>
            <a:picLocks noChangeAspect="1"/>
          </p:cNvPicPr>
          <p:nvPr/>
        </p:nvPicPr>
        <p:blipFill>
          <a:blip r:embed="rId2"/>
          <a:srcRect l="80857" t="13772" r="5868"/>
          <a:stretch>
            <a:fillRect/>
          </a:stretch>
        </p:blipFill>
        <p:spPr>
          <a:xfrm>
            <a:off x="6783982" y="5493423"/>
            <a:ext cx="635048" cy="923706"/>
          </a:xfrm>
          <a:prstGeom prst="rect">
            <a:avLst/>
          </a:prstGeom>
        </p:spPr>
      </p:pic>
      <p:pic>
        <p:nvPicPr>
          <p:cNvPr id="15" name="Picture 14" descr="let-down.bin.png"/>
          <p:cNvPicPr>
            <a:picLocks noChangeAspect="1"/>
          </p:cNvPicPr>
          <p:nvPr/>
        </p:nvPicPr>
        <p:blipFill>
          <a:blip r:embed="rId2"/>
          <a:srcRect l="95916" t="73319" r="743" b="8545"/>
          <a:stretch>
            <a:fillRect/>
          </a:stretch>
        </p:blipFill>
        <p:spPr>
          <a:xfrm>
            <a:off x="7419030" y="5493423"/>
            <a:ext cx="909668" cy="923706"/>
          </a:xfrm>
          <a:prstGeom prst="rect">
            <a:avLst/>
          </a:prstGeom>
        </p:spPr>
      </p:pic>
      <p:sp>
        <p:nvSpPr>
          <p:cNvPr id="16" name="Down Arrow 15"/>
          <p:cNvSpPr/>
          <p:nvPr/>
        </p:nvSpPr>
        <p:spPr>
          <a:xfrm>
            <a:off x="3897113" y="4457794"/>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Captcha</a:t>
            </a:r>
            <a:endParaRPr lang="en-US" dirty="0"/>
          </a:p>
        </p:txBody>
      </p:sp>
      <p:pic>
        <p:nvPicPr>
          <p:cNvPr id="4" name="Picture 3" descr="captcha.gif"/>
          <p:cNvPicPr>
            <a:picLocks noChangeAspect="1"/>
          </p:cNvPicPr>
          <p:nvPr/>
        </p:nvPicPr>
        <p:blipFill>
          <a:blip r:embed="rId2"/>
          <a:stretch>
            <a:fillRect/>
          </a:stretch>
        </p:blipFill>
        <p:spPr>
          <a:xfrm>
            <a:off x="1981200" y="1295399"/>
            <a:ext cx="5251450" cy="4906579"/>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extract-arch.png"/>
          <p:cNvPicPr>
            <a:picLocks noChangeAspect="1"/>
          </p:cNvPicPr>
          <p:nvPr/>
        </p:nvPicPr>
        <p:blipFill>
          <a:blip r:embed="rId2"/>
          <a:stretch>
            <a:fillRect/>
          </a:stretch>
        </p:blipFill>
        <p:spPr>
          <a:xfrm>
            <a:off x="0" y="0"/>
            <a:ext cx="9144001" cy="68580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Templates</a:t>
            </a:r>
            <a:endParaRPr lang="en-US" dirty="0"/>
          </a:p>
        </p:txBody>
      </p:sp>
      <p:sp>
        <p:nvSpPr>
          <p:cNvPr id="3" name="Content Placeholder 2"/>
          <p:cNvSpPr>
            <a:spLocks noGrp="1"/>
          </p:cNvSpPr>
          <p:nvPr>
            <p:ph idx="1"/>
          </p:nvPr>
        </p:nvSpPr>
        <p:spPr/>
        <p:txBody>
          <a:bodyPr/>
          <a:lstStyle/>
          <a:p>
            <a:r>
              <a:rPr lang="en-US" dirty="0" smtClean="0"/>
              <a:t>Segments are scaled to a set size.</a:t>
            </a:r>
          </a:p>
          <a:p>
            <a:r>
              <a:rPr lang="en-US" dirty="0" smtClean="0"/>
              <a:t>Unknown segments are compared to each character (the template) in the library pixel-by-pixel.</a:t>
            </a:r>
          </a:p>
          <a:p>
            <a:r>
              <a:rPr lang="en-US" dirty="0" smtClean="0"/>
              <a:t>Doesn’t deal well with unknown fonts?</a:t>
            </a:r>
          </a:p>
        </p:txBody>
      </p:sp>
      <p:grpSp>
        <p:nvGrpSpPr>
          <p:cNvPr id="6" name="Group 7"/>
          <p:cNvGrpSpPr/>
          <p:nvPr/>
        </p:nvGrpSpPr>
        <p:grpSpPr>
          <a:xfrm>
            <a:off x="2832180" y="4724400"/>
            <a:ext cx="3479641" cy="1323439"/>
            <a:chOff x="2832180" y="4724400"/>
            <a:chExt cx="3479641" cy="1323439"/>
          </a:xfrm>
        </p:grpSpPr>
        <p:grpSp>
          <p:nvGrpSpPr>
            <p:cNvPr id="8" name="Group 5"/>
            <p:cNvGrpSpPr/>
            <p:nvPr/>
          </p:nvGrpSpPr>
          <p:grpSpPr>
            <a:xfrm>
              <a:off x="2832180" y="4751199"/>
              <a:ext cx="3479641" cy="1269841"/>
              <a:chOff x="2514600" y="4076700"/>
              <a:chExt cx="3479641" cy="1269841"/>
            </a:xfrm>
          </p:grpSpPr>
          <p:pic>
            <p:nvPicPr>
              <p:cNvPr id="4" name="Picture 3" descr="Template_AA.png"/>
              <p:cNvPicPr>
                <a:picLocks noChangeAspect="1"/>
              </p:cNvPicPr>
              <p:nvPr/>
            </p:nvPicPr>
            <p:blipFill>
              <a:blip r:embed="rId3" cstate="print"/>
              <a:stretch>
                <a:fillRect/>
              </a:stretch>
            </p:blipFill>
            <p:spPr>
              <a:xfrm>
                <a:off x="2514600" y="4076700"/>
                <a:ext cx="1269841" cy="1269841"/>
              </a:xfrm>
              <a:prstGeom prst="rect">
                <a:avLst/>
              </a:prstGeom>
            </p:spPr>
          </p:pic>
          <p:pic>
            <p:nvPicPr>
              <p:cNvPr id="5" name="Picture 4" descr="Template_AG.png"/>
              <p:cNvPicPr>
                <a:picLocks noChangeAspect="1"/>
              </p:cNvPicPr>
              <p:nvPr/>
            </p:nvPicPr>
            <p:blipFill>
              <a:blip r:embed="rId4" cstate="print"/>
              <a:stretch>
                <a:fillRect/>
              </a:stretch>
            </p:blipFill>
            <p:spPr>
              <a:xfrm>
                <a:off x="4724400" y="4076700"/>
                <a:ext cx="1269841" cy="1269841"/>
              </a:xfrm>
              <a:prstGeom prst="rect">
                <a:avLst/>
              </a:prstGeom>
            </p:spPr>
          </p:pic>
        </p:grpSp>
        <p:sp>
          <p:nvSpPr>
            <p:cNvPr id="7" name="TextBox 6"/>
            <p:cNvSpPr txBox="1"/>
            <p:nvPr/>
          </p:nvSpPr>
          <p:spPr>
            <a:xfrm>
              <a:off x="4267200" y="4724400"/>
              <a:ext cx="609600" cy="1323439"/>
            </a:xfrm>
            <a:prstGeom prst="rect">
              <a:avLst/>
            </a:prstGeom>
            <a:noFill/>
          </p:spPr>
          <p:txBody>
            <a:bodyPr wrap="square" rtlCol="0">
              <a:spAutoFit/>
            </a:bodyPr>
            <a:lstStyle/>
            <a:p>
              <a:r>
                <a:rPr lang="en-US" sz="8000" dirty="0" smtClean="0"/>
                <a:t>&gt;</a:t>
              </a:r>
              <a:endParaRPr lang="en-US" sz="8000" dirty="0"/>
            </a:p>
          </p:txBody>
        </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Histograms</a:t>
            </a:r>
            <a:endParaRPr lang="en-US" dirty="0"/>
          </a:p>
        </p:txBody>
      </p:sp>
      <p:sp>
        <p:nvSpPr>
          <p:cNvPr id="3" name="Content Placeholder 2"/>
          <p:cNvSpPr>
            <a:spLocks noGrp="1"/>
          </p:cNvSpPr>
          <p:nvPr>
            <p:ph idx="1"/>
          </p:nvPr>
        </p:nvSpPr>
        <p:spPr>
          <a:xfrm>
            <a:off x="457200" y="1600200"/>
            <a:ext cx="5791200" cy="4525963"/>
          </a:xfrm>
        </p:spPr>
        <p:txBody>
          <a:bodyPr/>
          <a:lstStyle/>
          <a:p>
            <a:r>
              <a:rPr lang="en-US" dirty="0" smtClean="0"/>
              <a:t>Use the sum of black pixels in a given region</a:t>
            </a:r>
          </a:p>
          <a:p>
            <a:r>
              <a:rPr lang="en-US" dirty="0" smtClean="0"/>
              <a:t>Reduces comparisons by an order of magnitude</a:t>
            </a:r>
          </a:p>
          <a:p>
            <a:pPr>
              <a:buNone/>
            </a:pPr>
            <a:endParaRPr lang="en-US" dirty="0" smtClean="0"/>
          </a:p>
        </p:txBody>
      </p:sp>
      <p:pic>
        <p:nvPicPr>
          <p:cNvPr id="5121" name="Picture 1" descr="H:\comps\a_singlehist.png"/>
          <p:cNvPicPr>
            <a:picLocks noChangeAspect="1" noChangeArrowheads="1"/>
          </p:cNvPicPr>
          <p:nvPr/>
        </p:nvPicPr>
        <p:blipFill>
          <a:blip r:embed="rId3" cstate="print"/>
          <a:srcRect/>
          <a:stretch>
            <a:fillRect/>
          </a:stretch>
        </p:blipFill>
        <p:spPr bwMode="auto">
          <a:xfrm>
            <a:off x="6172200" y="1371600"/>
            <a:ext cx="2524126" cy="5247726"/>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Histograms</a:t>
            </a:r>
            <a:endParaRPr lang="en-US" dirty="0"/>
          </a:p>
        </p:txBody>
      </p:sp>
      <p:sp>
        <p:nvSpPr>
          <p:cNvPr id="3" name="Content Placeholder 2"/>
          <p:cNvSpPr>
            <a:spLocks noGrp="1"/>
          </p:cNvSpPr>
          <p:nvPr>
            <p:ph idx="1"/>
          </p:nvPr>
        </p:nvSpPr>
        <p:spPr>
          <a:xfrm>
            <a:off x="457200" y="1600200"/>
            <a:ext cx="8305800" cy="4525963"/>
          </a:xfrm>
        </p:spPr>
        <p:txBody>
          <a:bodyPr/>
          <a:lstStyle/>
          <a:p>
            <a:r>
              <a:rPr lang="en-US" dirty="0" smtClean="0"/>
              <a:t>We sum by both rows and columns</a:t>
            </a:r>
          </a:p>
          <a:p>
            <a:r>
              <a:rPr lang="en-US" dirty="0" smtClean="0"/>
              <a:t>Alternatives: grids, diagonals</a:t>
            </a:r>
            <a:endParaRPr lang="en-US" dirty="0"/>
          </a:p>
        </p:txBody>
      </p:sp>
      <p:grpSp>
        <p:nvGrpSpPr>
          <p:cNvPr id="4" name="Group 5"/>
          <p:cNvGrpSpPr/>
          <p:nvPr/>
        </p:nvGrpSpPr>
        <p:grpSpPr>
          <a:xfrm>
            <a:off x="2844800" y="3429000"/>
            <a:ext cx="3454400" cy="1930400"/>
            <a:chOff x="2743200" y="3429000"/>
            <a:chExt cx="3454400" cy="1930400"/>
          </a:xfrm>
        </p:grpSpPr>
        <p:pic>
          <p:nvPicPr>
            <p:cNvPr id="23554" name="Picture 2" descr="H:\comps\c_hist.png"/>
            <p:cNvPicPr>
              <a:picLocks noChangeAspect="1" noChangeArrowheads="1"/>
            </p:cNvPicPr>
            <p:nvPr/>
          </p:nvPicPr>
          <p:blipFill>
            <a:blip r:embed="rId3" cstate="print"/>
            <a:srcRect/>
            <a:stretch>
              <a:fillRect/>
            </a:stretch>
          </p:blipFill>
          <p:spPr bwMode="auto">
            <a:xfrm>
              <a:off x="2743200" y="3429000"/>
              <a:ext cx="736600" cy="1930400"/>
            </a:xfrm>
            <a:prstGeom prst="rect">
              <a:avLst/>
            </a:prstGeom>
            <a:noFill/>
          </p:spPr>
        </p:pic>
        <p:pic>
          <p:nvPicPr>
            <p:cNvPr id="23555" name="Picture 3" descr="H:\comps\x_hist.png"/>
            <p:cNvPicPr>
              <a:picLocks noChangeAspect="1" noChangeArrowheads="1"/>
            </p:cNvPicPr>
            <p:nvPr/>
          </p:nvPicPr>
          <p:blipFill>
            <a:blip r:embed="rId4" cstate="print"/>
            <a:srcRect/>
            <a:stretch>
              <a:fillRect/>
            </a:stretch>
          </p:blipFill>
          <p:spPr bwMode="auto">
            <a:xfrm>
              <a:off x="5410200" y="3429000"/>
              <a:ext cx="787400" cy="1930400"/>
            </a:xfrm>
            <a:prstGeom prst="rect">
              <a:avLst/>
            </a:prstGeom>
            <a:noFill/>
          </p:spPr>
        </p:pic>
      </p:gr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Fourier Descriptors</a:t>
            </a:r>
            <a:endParaRPr lang="en-US" dirty="0"/>
          </a:p>
        </p:txBody>
      </p:sp>
      <p:pic>
        <p:nvPicPr>
          <p:cNvPr id="4" name="Content Placeholder 3" descr="fourier.jpg"/>
          <p:cNvPicPr>
            <a:picLocks noGrp="1" noChangeAspect="1"/>
          </p:cNvPicPr>
          <p:nvPr>
            <p:ph idx="1"/>
          </p:nvPr>
        </p:nvPicPr>
        <p:blipFill>
          <a:blip r:embed="rId3" cstate="print"/>
          <a:stretch>
            <a:fillRect/>
          </a:stretch>
        </p:blipFill>
        <p:spPr>
          <a:xfrm>
            <a:off x="1268372" y="1332427"/>
            <a:ext cx="6808828" cy="4915973"/>
          </a:xfrm>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Fourier Descriptors</a:t>
            </a:r>
            <a:endParaRPr lang="en-US" dirty="0"/>
          </a:p>
        </p:txBody>
      </p:sp>
      <p:sp>
        <p:nvSpPr>
          <p:cNvPr id="3" name="Content Placeholder 2"/>
          <p:cNvSpPr>
            <a:spLocks noGrp="1"/>
          </p:cNvSpPr>
          <p:nvPr>
            <p:ph idx="1"/>
          </p:nvPr>
        </p:nvSpPr>
        <p:spPr/>
        <p:txBody>
          <a:bodyPr/>
          <a:lstStyle/>
          <a:p>
            <a:r>
              <a:rPr lang="en-US" sz="2400" dirty="0" smtClean="0"/>
              <a:t>Use the power of math:</a:t>
            </a:r>
          </a:p>
          <a:p>
            <a:r>
              <a:rPr lang="en-US" sz="2400" dirty="0" smtClean="0"/>
              <a:t>Transform a contour into a series of sine functions</a:t>
            </a:r>
          </a:p>
          <a:p>
            <a:r>
              <a:rPr lang="en-US" sz="2400" dirty="0" smtClean="0"/>
              <a:t>Removing the later functions gives us a smoothed, noise-free</a:t>
            </a:r>
            <a:r>
              <a:rPr lang="en-US" sz="2400" dirty="0" smtClean="0"/>
              <a:t> image.</a:t>
            </a:r>
            <a:endParaRPr lang="en-US" sz="2400" dirty="0" smtClean="0"/>
          </a:p>
          <a:p>
            <a:endParaRPr lang="en-US" dirty="0"/>
          </a:p>
        </p:txBody>
      </p:sp>
      <p:graphicFrame>
        <p:nvGraphicFramePr>
          <p:cNvPr id="1027" name="Object 3"/>
          <p:cNvGraphicFramePr>
            <a:graphicFrameLocks noChangeAspect="1"/>
          </p:cNvGraphicFramePr>
          <p:nvPr/>
        </p:nvGraphicFramePr>
        <p:xfrm>
          <a:off x="9829800" y="1447800"/>
          <a:ext cx="9452298" cy="990600"/>
        </p:xfrm>
        <a:graphic>
          <a:graphicData uri="http://schemas.openxmlformats.org/presentationml/2006/ole">
            <p:oleObj spid="_x0000_s153602" name="Document" r:id="rId4" imgW="5943600" imgH="622300" progId="Word.Document.12">
              <p:embed/>
            </p:oleObj>
          </a:graphicData>
        </a:graphic>
      </p:graphicFrame>
      <p:pic>
        <p:nvPicPr>
          <p:cNvPr id="4" name="Picture 4" descr="C:\Documents and Settings\Lab User\Desktop\e0c28ea47623cc63ebcda04c2696110f.png"/>
          <p:cNvPicPr>
            <a:picLocks noChangeAspect="1" noChangeArrowheads="1"/>
          </p:cNvPicPr>
          <p:nvPr/>
        </p:nvPicPr>
        <p:blipFill>
          <a:blip r:embed="rId5" cstate="print"/>
          <a:srcRect/>
          <a:stretch>
            <a:fillRect/>
          </a:stretch>
        </p:blipFill>
        <p:spPr bwMode="auto">
          <a:xfrm>
            <a:off x="4114800" y="1600200"/>
            <a:ext cx="3486150" cy="485775"/>
          </a:xfrm>
          <a:prstGeom prst="rect">
            <a:avLst/>
          </a:prstGeom>
          <a:noFill/>
        </p:spPr>
      </p:pic>
      <p:pic>
        <p:nvPicPr>
          <p:cNvPr id="7" name="Picture 6" descr="fourierEx.png"/>
          <p:cNvPicPr>
            <a:picLocks noChangeAspect="1"/>
          </p:cNvPicPr>
          <p:nvPr/>
        </p:nvPicPr>
        <p:blipFill>
          <a:blip r:embed="rId6"/>
          <a:stretch>
            <a:fillRect/>
          </a:stretch>
        </p:blipFill>
        <p:spPr>
          <a:xfrm>
            <a:off x="1371600" y="3276600"/>
            <a:ext cx="6400800" cy="2928937"/>
          </a:xfrm>
          <a:prstGeom prst="rect">
            <a:avLst/>
          </a:prstGeom>
        </p:spPr>
      </p:pic>
      <p:sp>
        <p:nvSpPr>
          <p:cNvPr id="8" name="TextBox 7"/>
          <p:cNvSpPr txBox="1"/>
          <p:nvPr/>
        </p:nvSpPr>
        <p:spPr>
          <a:xfrm>
            <a:off x="1371600" y="6126163"/>
            <a:ext cx="6400800" cy="276999"/>
          </a:xfrm>
          <a:prstGeom prst="rect">
            <a:avLst/>
          </a:prstGeom>
          <a:noFill/>
        </p:spPr>
        <p:txBody>
          <a:bodyPr wrap="square" rtlCol="0">
            <a:spAutoFit/>
          </a:bodyPr>
          <a:lstStyle/>
          <a:p>
            <a:pPr algn="ctr"/>
            <a:r>
              <a:rPr lang="en-US" sz="1200" dirty="0" smtClean="0">
                <a:solidFill>
                  <a:schemeClr val="bg1">
                    <a:lumMod val="85000"/>
                  </a:schemeClr>
                </a:solidFill>
              </a:rPr>
              <a:t>Source: http://www.files.chem.vt.edu/chem-ed/data/fourier.html</a:t>
            </a:r>
            <a:endParaRPr lang="en-US" sz="1200"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Fourier Descriptors</a:t>
            </a:r>
            <a:endParaRPr lang="en-US" dirty="0"/>
          </a:p>
        </p:txBody>
      </p:sp>
      <p:sp>
        <p:nvSpPr>
          <p:cNvPr id="3" name="Content Placeholder 2"/>
          <p:cNvSpPr>
            <a:spLocks noGrp="1"/>
          </p:cNvSpPr>
          <p:nvPr>
            <p:ph idx="1"/>
          </p:nvPr>
        </p:nvSpPr>
        <p:spPr>
          <a:xfrm>
            <a:off x="457200" y="2030016"/>
            <a:ext cx="4800600" cy="3124200"/>
          </a:xfrm>
        </p:spPr>
        <p:txBody>
          <a:bodyPr/>
          <a:lstStyle/>
          <a:p>
            <a:r>
              <a:rPr lang="en-US" dirty="0" smtClean="0"/>
              <a:t>Faster than the other two: only a few comparisons per curve.</a:t>
            </a:r>
          </a:p>
          <a:p>
            <a:r>
              <a:rPr lang="en-US" dirty="0" smtClean="0"/>
              <a:t>Cost further reduced by only comparing similar collections of curves.</a:t>
            </a:r>
            <a:endParaRPr lang="en-US" dirty="0"/>
          </a:p>
        </p:txBody>
      </p:sp>
      <p:pic>
        <p:nvPicPr>
          <p:cNvPr id="25603" name="Picture 3" descr="H:\comps\ordinal.png"/>
          <p:cNvPicPr>
            <a:picLocks noChangeAspect="1" noChangeArrowheads="1"/>
          </p:cNvPicPr>
          <p:nvPr/>
        </p:nvPicPr>
        <p:blipFill>
          <a:blip r:embed="rId3" cstate="print"/>
          <a:stretch>
            <a:fillRect/>
          </a:stretch>
        </p:blipFill>
        <p:spPr bwMode="auto">
          <a:xfrm>
            <a:off x="5257800" y="1871266"/>
            <a:ext cx="3441700" cy="34417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Fourier Descriptor</a:t>
            </a:r>
            <a:endParaRPr lang="en-US" dirty="0"/>
          </a:p>
        </p:txBody>
      </p:sp>
      <p:sp>
        <p:nvSpPr>
          <p:cNvPr id="3" name="Content Placeholder 2"/>
          <p:cNvSpPr>
            <a:spLocks noGrp="1"/>
          </p:cNvSpPr>
          <p:nvPr>
            <p:ph idx="1"/>
          </p:nvPr>
        </p:nvSpPr>
        <p:spPr/>
        <p:txBody>
          <a:bodyPr/>
          <a:lstStyle/>
          <a:p>
            <a:r>
              <a:rPr lang="en-US" dirty="0" smtClean="0"/>
              <a:t>Ideally, this gives us </a:t>
            </a:r>
            <a:r>
              <a:rPr lang="en-US" dirty="0" smtClean="0"/>
              <a:t>representations of characters that are free of extraneous details, instead giving us a generic idea of what a “</a:t>
            </a:r>
            <a:r>
              <a:rPr lang="en-US" dirty="0" err="1" smtClean="0"/>
              <a:t>g</a:t>
            </a:r>
            <a:r>
              <a:rPr lang="en-US" dirty="0" smtClean="0"/>
              <a:t>” or “A” looks like.</a:t>
            </a:r>
          </a:p>
          <a:p>
            <a:r>
              <a:rPr lang="en-US" dirty="0" smtClean="0"/>
              <a:t>Our implementation isn’t quite at this point.</a:t>
            </a:r>
            <a:endParaRPr lang="en-US" dirty="0"/>
          </a:p>
        </p:txBody>
      </p:sp>
      <p:pic>
        <p:nvPicPr>
          <p:cNvPr id="4" name="Picture 4" descr="H:\comps\gdetail.png"/>
          <p:cNvPicPr>
            <a:picLocks noChangeAspect="1" noChangeArrowheads="1"/>
          </p:cNvPicPr>
          <p:nvPr/>
        </p:nvPicPr>
        <p:blipFill>
          <a:blip r:embed="rId2" cstate="print"/>
          <a:srcRect/>
          <a:stretch>
            <a:fillRect/>
          </a:stretch>
        </p:blipFill>
        <p:spPr bwMode="auto">
          <a:xfrm>
            <a:off x="2432844" y="4495800"/>
            <a:ext cx="4278312" cy="1863819"/>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92" name="Picture 16" descr="H:\comps\fourier32.png"/>
          <p:cNvPicPr>
            <a:picLocks noChangeAspect="1" noChangeArrowheads="1"/>
          </p:cNvPicPr>
          <p:nvPr/>
        </p:nvPicPr>
        <p:blipFill>
          <a:blip r:embed="rId3" cstate="print"/>
          <a:srcRect/>
          <a:stretch>
            <a:fillRect/>
          </a:stretch>
        </p:blipFill>
        <p:spPr bwMode="auto">
          <a:xfrm>
            <a:off x="1714500" y="2819400"/>
            <a:ext cx="5715000" cy="965200"/>
          </a:xfrm>
          <a:prstGeom prst="rect">
            <a:avLst/>
          </a:prstGeom>
          <a:noFill/>
        </p:spPr>
      </p:pic>
      <p:pic>
        <p:nvPicPr>
          <p:cNvPr id="24591" name="Picture 15" descr="H:\comps\fourier16.png"/>
          <p:cNvPicPr>
            <a:picLocks noChangeAspect="1" noChangeArrowheads="1"/>
          </p:cNvPicPr>
          <p:nvPr/>
        </p:nvPicPr>
        <p:blipFill>
          <a:blip r:embed="rId4" cstate="print"/>
          <a:srcRect/>
          <a:stretch>
            <a:fillRect/>
          </a:stretch>
        </p:blipFill>
        <p:spPr bwMode="auto">
          <a:xfrm>
            <a:off x="1714500" y="1966429"/>
            <a:ext cx="5715000" cy="965200"/>
          </a:xfrm>
          <a:prstGeom prst="rect">
            <a:avLst/>
          </a:prstGeom>
          <a:noFill/>
        </p:spPr>
      </p:pic>
      <p:pic>
        <p:nvPicPr>
          <p:cNvPr id="24590" name="Picture 14" descr="H:\comps\fourier8.png"/>
          <p:cNvPicPr>
            <a:picLocks noChangeAspect="1" noChangeArrowheads="1"/>
          </p:cNvPicPr>
          <p:nvPr/>
        </p:nvPicPr>
        <p:blipFill>
          <a:blip r:embed="rId5" cstate="print"/>
          <a:srcRect/>
          <a:stretch>
            <a:fillRect/>
          </a:stretch>
        </p:blipFill>
        <p:spPr bwMode="auto">
          <a:xfrm>
            <a:off x="1714500" y="1077429"/>
            <a:ext cx="5715000" cy="965200"/>
          </a:xfrm>
          <a:prstGeom prst="rect">
            <a:avLst/>
          </a:prstGeom>
          <a:noFill/>
        </p:spPr>
      </p:pic>
      <p:pic>
        <p:nvPicPr>
          <p:cNvPr id="24593" name="Picture 17" descr="H:\comps\fourier64.png"/>
          <p:cNvPicPr>
            <a:picLocks noChangeAspect="1" noChangeArrowheads="1"/>
          </p:cNvPicPr>
          <p:nvPr/>
        </p:nvPicPr>
        <p:blipFill>
          <a:blip r:embed="rId6" cstate="print"/>
          <a:srcRect/>
          <a:stretch>
            <a:fillRect/>
          </a:stretch>
        </p:blipFill>
        <p:spPr bwMode="auto">
          <a:xfrm>
            <a:off x="1714500" y="3719029"/>
            <a:ext cx="5715000" cy="965200"/>
          </a:xfrm>
          <a:prstGeom prst="rect">
            <a:avLst/>
          </a:prstGeom>
          <a:noFill/>
        </p:spPr>
      </p:pic>
      <p:pic>
        <p:nvPicPr>
          <p:cNvPr id="24594" name="Picture 18" descr="H:\comps\fourier256.png"/>
          <p:cNvPicPr>
            <a:picLocks noChangeAspect="1" noChangeArrowheads="1"/>
          </p:cNvPicPr>
          <p:nvPr/>
        </p:nvPicPr>
        <p:blipFill>
          <a:blip r:embed="rId7" cstate="print"/>
          <a:srcRect/>
          <a:stretch>
            <a:fillRect/>
          </a:stretch>
        </p:blipFill>
        <p:spPr bwMode="auto">
          <a:xfrm>
            <a:off x="1714500" y="5497029"/>
            <a:ext cx="5715000" cy="965200"/>
          </a:xfrm>
          <a:prstGeom prst="rect">
            <a:avLst/>
          </a:prstGeom>
          <a:noFill/>
        </p:spPr>
      </p:pic>
      <p:sp>
        <p:nvSpPr>
          <p:cNvPr id="22" name="TextBox 21"/>
          <p:cNvSpPr txBox="1"/>
          <p:nvPr/>
        </p:nvSpPr>
        <p:spPr>
          <a:xfrm>
            <a:off x="533400" y="1212917"/>
            <a:ext cx="1219200" cy="5416483"/>
          </a:xfrm>
          <a:prstGeom prst="rect">
            <a:avLst/>
          </a:prstGeom>
          <a:noFill/>
        </p:spPr>
        <p:txBody>
          <a:bodyPr wrap="square" rtlCol="0">
            <a:spAutoFit/>
          </a:bodyPr>
          <a:lstStyle/>
          <a:p>
            <a:pPr>
              <a:lnSpc>
                <a:spcPts val="7000"/>
              </a:lnSpc>
            </a:pPr>
            <a:r>
              <a:rPr lang="en-US" sz="4800" dirty="0" smtClean="0"/>
              <a:t>8</a:t>
            </a:r>
          </a:p>
          <a:p>
            <a:pPr>
              <a:lnSpc>
                <a:spcPts val="7000"/>
              </a:lnSpc>
            </a:pPr>
            <a:r>
              <a:rPr lang="en-US" sz="4800" dirty="0" smtClean="0"/>
              <a:t>16</a:t>
            </a:r>
          </a:p>
          <a:p>
            <a:pPr>
              <a:lnSpc>
                <a:spcPts val="7000"/>
              </a:lnSpc>
            </a:pPr>
            <a:r>
              <a:rPr lang="en-US" sz="4800" dirty="0" smtClean="0"/>
              <a:t>32</a:t>
            </a:r>
          </a:p>
          <a:p>
            <a:pPr>
              <a:lnSpc>
                <a:spcPts val="7000"/>
              </a:lnSpc>
            </a:pPr>
            <a:r>
              <a:rPr lang="en-US" sz="4800" dirty="0" smtClean="0"/>
              <a:t>64</a:t>
            </a:r>
          </a:p>
          <a:p>
            <a:pPr>
              <a:lnSpc>
                <a:spcPts val="7000"/>
              </a:lnSpc>
            </a:pPr>
            <a:r>
              <a:rPr lang="en-US" sz="4800" dirty="0" smtClean="0"/>
              <a:t>128</a:t>
            </a:r>
          </a:p>
          <a:p>
            <a:pPr>
              <a:lnSpc>
                <a:spcPts val="7000"/>
              </a:lnSpc>
            </a:pPr>
            <a:r>
              <a:rPr lang="en-US" sz="4800" dirty="0" smtClean="0"/>
              <a:t>256</a:t>
            </a:r>
            <a:endParaRPr lang="en-US" sz="4800" dirty="0"/>
          </a:p>
        </p:txBody>
      </p:sp>
      <p:sp>
        <p:nvSpPr>
          <p:cNvPr id="2" name="Title 1"/>
          <p:cNvSpPr>
            <a:spLocks noGrp="1"/>
          </p:cNvSpPr>
          <p:nvPr>
            <p:ph type="title"/>
          </p:nvPr>
        </p:nvSpPr>
        <p:spPr/>
        <p:txBody>
          <a:bodyPr/>
          <a:lstStyle/>
          <a:p>
            <a:r>
              <a:rPr lang="en-US" dirty="0" smtClean="0"/>
              <a:t>Fourier Descriptors</a:t>
            </a:r>
            <a:endParaRPr lang="en-US" dirty="0"/>
          </a:p>
        </p:txBody>
      </p:sp>
      <p:pic>
        <p:nvPicPr>
          <p:cNvPr id="24595" name="Picture 19" descr="H:\comps\fourier128.png"/>
          <p:cNvPicPr>
            <a:picLocks noChangeAspect="1" noChangeArrowheads="1"/>
          </p:cNvPicPr>
          <p:nvPr/>
        </p:nvPicPr>
        <p:blipFill>
          <a:blip r:embed="rId8" cstate="print"/>
          <a:srcRect/>
          <a:stretch>
            <a:fillRect/>
          </a:stretch>
        </p:blipFill>
        <p:spPr bwMode="auto">
          <a:xfrm>
            <a:off x="1714500" y="4633429"/>
            <a:ext cx="5715000" cy="9652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matcher-arch.png"/>
          <p:cNvPicPr>
            <a:picLocks noChangeAspect="1"/>
          </p:cNvPicPr>
          <p:nvPr/>
        </p:nvPicPr>
        <p:blipFill>
          <a:blip r:embed="rId2"/>
          <a:stretch>
            <a:fillRect/>
          </a:stretch>
        </p:blipFill>
        <p:spPr>
          <a:xfrm>
            <a:off x="-1" y="0"/>
            <a:ext cx="9144001"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Autofit/>
          </a:bodyPr>
          <a:lstStyle/>
          <a:p>
            <a:r>
              <a:rPr lang="en-US" sz="5400" dirty="0" smtClean="0"/>
              <a:t>What Makes OCR Difficult?</a:t>
            </a:r>
            <a:endParaRPr lang="en-US" sz="5400" dirty="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K-Nearest Neighbors</a:t>
            </a:r>
            <a:endParaRPr lang="en-US" dirty="0"/>
          </a:p>
        </p:txBody>
      </p:sp>
      <p:sp>
        <p:nvSpPr>
          <p:cNvPr id="3" name="Content Placeholder 2"/>
          <p:cNvSpPr>
            <a:spLocks noGrp="1"/>
          </p:cNvSpPr>
          <p:nvPr>
            <p:ph idx="1"/>
          </p:nvPr>
        </p:nvSpPr>
        <p:spPr/>
        <p:txBody>
          <a:bodyPr/>
          <a:lstStyle/>
          <a:p>
            <a:r>
              <a:rPr lang="en-US" dirty="0" smtClean="0"/>
              <a:t>Instead of using the best match as the result, use the </a:t>
            </a:r>
            <a:r>
              <a:rPr lang="en-US" i="1" dirty="0" smtClean="0"/>
              <a:t>k</a:t>
            </a:r>
            <a:r>
              <a:rPr lang="en-US" dirty="0" smtClean="0"/>
              <a:t> best matches.</a:t>
            </a:r>
          </a:p>
        </p:txBody>
      </p:sp>
      <p:pic>
        <p:nvPicPr>
          <p:cNvPr id="4" name="Picture 3" descr="knearest.png"/>
          <p:cNvPicPr>
            <a:picLocks noChangeAspect="1"/>
          </p:cNvPicPr>
          <p:nvPr/>
        </p:nvPicPr>
        <p:blipFill>
          <a:blip r:embed="rId3" cstate="print"/>
          <a:stretch>
            <a:fillRect/>
          </a:stretch>
        </p:blipFill>
        <p:spPr>
          <a:xfrm>
            <a:off x="1752600" y="3657600"/>
            <a:ext cx="5587302" cy="838095"/>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K-Nearest Neighbors</a:t>
            </a:r>
            <a:endParaRPr lang="en-US" dirty="0"/>
          </a:p>
        </p:txBody>
      </p:sp>
      <p:sp>
        <p:nvSpPr>
          <p:cNvPr id="3" name="Content Placeholder 2"/>
          <p:cNvSpPr>
            <a:spLocks noGrp="1"/>
          </p:cNvSpPr>
          <p:nvPr>
            <p:ph idx="1"/>
          </p:nvPr>
        </p:nvSpPr>
        <p:spPr/>
        <p:txBody>
          <a:bodyPr/>
          <a:lstStyle/>
          <a:p>
            <a:r>
              <a:rPr lang="en-US" dirty="0" smtClean="0"/>
              <a:t>Each of those matches votes for whatever character is associated with it, plurality wins.</a:t>
            </a:r>
          </a:p>
          <a:p>
            <a:endParaRPr lang="en-US" dirty="0"/>
          </a:p>
        </p:txBody>
      </p:sp>
      <p:pic>
        <p:nvPicPr>
          <p:cNvPr id="4" name="Picture 3" descr="knnvote.png"/>
          <p:cNvPicPr>
            <a:picLocks noChangeAspect="1"/>
          </p:cNvPicPr>
          <p:nvPr/>
        </p:nvPicPr>
        <p:blipFill>
          <a:blip r:embed="rId3" cstate="print"/>
          <a:stretch>
            <a:fillRect/>
          </a:stretch>
        </p:blipFill>
        <p:spPr>
          <a:xfrm>
            <a:off x="2209800" y="2565936"/>
            <a:ext cx="4431746" cy="4292064"/>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Weighting</a:t>
            </a:r>
            <a:endParaRPr lang="en-US" dirty="0"/>
          </a:p>
        </p:txBody>
      </p:sp>
      <p:sp>
        <p:nvSpPr>
          <p:cNvPr id="3" name="Content Placeholder 2"/>
          <p:cNvSpPr>
            <a:spLocks noGrp="1"/>
          </p:cNvSpPr>
          <p:nvPr>
            <p:ph idx="1"/>
          </p:nvPr>
        </p:nvSpPr>
        <p:spPr/>
        <p:txBody>
          <a:bodyPr/>
          <a:lstStyle/>
          <a:p>
            <a:r>
              <a:rPr lang="en-US" dirty="0" smtClean="0"/>
              <a:t>Some characters bear a low resemblance to everything else, their votes are worth less</a:t>
            </a:r>
          </a:p>
          <a:p>
            <a:r>
              <a:rPr lang="en-US" dirty="0" smtClean="0"/>
              <a:t>Votes then passed to the Linguist</a:t>
            </a:r>
            <a:endParaRPr lang="en-US" dirty="0"/>
          </a:p>
        </p:txBody>
      </p:sp>
      <p:pic>
        <p:nvPicPr>
          <p:cNvPr id="26626" name="Picture 2" descr="H:\comps\knnvotew.png"/>
          <p:cNvPicPr>
            <a:picLocks noChangeAspect="1" noChangeArrowheads="1"/>
          </p:cNvPicPr>
          <p:nvPr/>
        </p:nvPicPr>
        <p:blipFill>
          <a:blip r:embed="rId3" cstate="print"/>
          <a:srcRect/>
          <a:stretch>
            <a:fillRect/>
          </a:stretch>
        </p:blipFill>
        <p:spPr bwMode="auto">
          <a:xfrm>
            <a:off x="1778000" y="3657600"/>
            <a:ext cx="5588000" cy="212090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Weighting</a:t>
            </a:r>
            <a:endParaRPr lang="en-US" dirty="0"/>
          </a:p>
        </p:txBody>
      </p:sp>
      <p:pic>
        <p:nvPicPr>
          <p:cNvPr id="4" name="Content Placeholder 3" descr="weightfix.png"/>
          <p:cNvPicPr>
            <a:picLocks noGrp="1" noChangeAspect="1"/>
          </p:cNvPicPr>
          <p:nvPr>
            <p:ph idx="1"/>
          </p:nvPr>
        </p:nvPicPr>
        <p:blipFill>
          <a:blip r:embed="rId2"/>
          <a:stretch>
            <a:fillRect/>
          </a:stretch>
        </p:blipFill>
        <p:spPr>
          <a:xfrm>
            <a:off x="457200" y="2694602"/>
            <a:ext cx="8229600" cy="2946759"/>
          </a:xfrm>
        </p:spPr>
      </p:pic>
      <p:sp>
        <p:nvSpPr>
          <p:cNvPr id="7" name="TextBox 6"/>
          <p:cNvSpPr txBox="1"/>
          <p:nvPr/>
        </p:nvSpPr>
        <p:spPr>
          <a:xfrm>
            <a:off x="457200" y="1417638"/>
            <a:ext cx="8229600" cy="1077218"/>
          </a:xfrm>
          <a:prstGeom prst="rect">
            <a:avLst/>
          </a:prstGeom>
          <a:noFill/>
        </p:spPr>
        <p:txBody>
          <a:bodyPr wrap="square" rtlCol="0">
            <a:spAutoFit/>
          </a:bodyPr>
          <a:lstStyle/>
          <a:p>
            <a:r>
              <a:rPr lang="en-US" sz="3200" dirty="0" smtClean="0"/>
              <a:t>I matches the leftmost portion of many letters; this is bad</a:t>
            </a:r>
            <a:endParaRPr lang="en-US" sz="3200" dirty="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linguist-arch.png"/>
          <p:cNvPicPr>
            <a:picLocks noChangeAspect="1"/>
          </p:cNvPicPr>
          <p:nvPr/>
        </p:nvPicPr>
        <p:blipFill>
          <a:blip r:embed="rId2"/>
          <a:stretch>
            <a:fillRect/>
          </a:stretch>
        </p:blipFill>
        <p:spPr>
          <a:xfrm>
            <a:off x="-1" y="0"/>
            <a:ext cx="9144001" cy="68580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Linguist</a:t>
            </a:r>
            <a:endParaRPr lang="en-US" dirty="0"/>
          </a:p>
        </p:txBody>
      </p:sp>
      <p:sp>
        <p:nvSpPr>
          <p:cNvPr id="3" name="Content Placeholder 2"/>
          <p:cNvSpPr>
            <a:spLocks noGrp="1"/>
          </p:cNvSpPr>
          <p:nvPr>
            <p:ph idx="1"/>
          </p:nvPr>
        </p:nvSpPr>
        <p:spPr/>
        <p:txBody>
          <a:bodyPr/>
          <a:lstStyle/>
          <a:p>
            <a:r>
              <a:rPr lang="en-US" dirty="0" smtClean="0"/>
              <a:t>Goal: refine similarity data based on linguistic knowledge</a:t>
            </a:r>
          </a:p>
          <a:p>
            <a:r>
              <a:rPr lang="en-US" dirty="0" smtClean="0"/>
              <a:t>Techniques</a:t>
            </a:r>
          </a:p>
          <a:p>
            <a:pPr lvl="1"/>
            <a:r>
              <a:rPr lang="en-US" dirty="0" smtClean="0"/>
              <a:t>Do nothing</a:t>
            </a:r>
          </a:p>
          <a:p>
            <a:pPr lvl="1"/>
            <a:r>
              <a:rPr lang="en-US" dirty="0" smtClean="0"/>
              <a:t>On-line </a:t>
            </a:r>
            <a:r>
              <a:rPr lang="en-US" dirty="0" err="1" smtClean="0"/>
              <a:t>n</a:t>
            </a:r>
            <a:r>
              <a:rPr lang="en-US" dirty="0" smtClean="0"/>
              <a:t>-gram-based correction</a:t>
            </a:r>
          </a:p>
          <a:p>
            <a:pPr lvl="1"/>
            <a:r>
              <a:rPr lang="en-US" dirty="0" smtClean="0"/>
              <a:t>Whole-word correction from dictionary</a:t>
            </a:r>
          </a:p>
          <a:p>
            <a:r>
              <a:rPr lang="en-US" dirty="0" smtClean="0"/>
              <a:t>Data: Brown corpus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N-gram model</a:t>
            </a:r>
            <a:endParaRPr lang="en-US" dirty="0"/>
          </a:p>
        </p:txBody>
      </p:sp>
      <p:sp>
        <p:nvSpPr>
          <p:cNvPr id="3" name="Content Placeholder 2"/>
          <p:cNvSpPr>
            <a:spLocks noGrp="1"/>
          </p:cNvSpPr>
          <p:nvPr>
            <p:ph idx="1"/>
          </p:nvPr>
        </p:nvSpPr>
        <p:spPr/>
        <p:txBody>
          <a:bodyPr>
            <a:normAutofit lnSpcReduction="10000"/>
          </a:bodyPr>
          <a:lstStyle/>
          <a:p>
            <a:r>
              <a:rPr lang="en-US" dirty="0" smtClean="0"/>
              <a:t>Language model</a:t>
            </a:r>
          </a:p>
          <a:p>
            <a:pPr lvl="1"/>
            <a:r>
              <a:rPr lang="en-US" dirty="0" smtClean="0"/>
              <a:t>Individual words in the Brown corpus</a:t>
            </a:r>
          </a:p>
          <a:p>
            <a:pPr lvl="1"/>
            <a:r>
              <a:rPr lang="en-US" dirty="0" smtClean="0"/>
              <a:t>Probability of next letter given previous n-1</a:t>
            </a:r>
          </a:p>
          <a:p>
            <a:pPr lvl="1"/>
            <a:r>
              <a:rPr lang="en-US" dirty="0" smtClean="0"/>
              <a:t>Smoothing and </a:t>
            </a:r>
            <a:r>
              <a:rPr lang="en-US" dirty="0" err="1" smtClean="0"/>
              <a:t>backoff</a:t>
            </a:r>
            <a:r>
              <a:rPr lang="en-US" dirty="0" smtClean="0"/>
              <a:t> by SRILM</a:t>
            </a:r>
          </a:p>
          <a:p>
            <a:r>
              <a:rPr lang="en-US" dirty="0" smtClean="0"/>
              <a:t>Greedy correction algorithm</a:t>
            </a:r>
          </a:p>
          <a:p>
            <a:pPr lvl="1"/>
            <a:r>
              <a:rPr lang="en-US" dirty="0" smtClean="0"/>
              <a:t>For each index in the string, from the start:</a:t>
            </a:r>
          </a:p>
          <a:p>
            <a:pPr lvl="2"/>
            <a:r>
              <a:rPr lang="en-US" dirty="0" smtClean="0"/>
              <a:t>Calculate the probability of each character in the list, given the previous n-1 characters</a:t>
            </a:r>
          </a:p>
          <a:p>
            <a:pPr lvl="2"/>
            <a:r>
              <a:rPr lang="en-US" dirty="0" smtClean="0"/>
              <a:t>Choose the maximum weighted average of LM probability and feature extractor probability</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Dictionary model</a:t>
            </a:r>
            <a:endParaRPr lang="en-US" dirty="0"/>
          </a:p>
        </p:txBody>
      </p:sp>
      <p:sp>
        <p:nvSpPr>
          <p:cNvPr id="3" name="Content Placeholder 2"/>
          <p:cNvSpPr>
            <a:spLocks noGrp="1"/>
          </p:cNvSpPr>
          <p:nvPr>
            <p:ph idx="1"/>
          </p:nvPr>
        </p:nvSpPr>
        <p:spPr/>
        <p:txBody>
          <a:bodyPr/>
          <a:lstStyle/>
          <a:p>
            <a:r>
              <a:rPr lang="en-US" dirty="0" smtClean="0"/>
              <a:t>Language model</a:t>
            </a:r>
          </a:p>
          <a:p>
            <a:pPr lvl="1"/>
            <a:r>
              <a:rPr lang="en-US" dirty="0" smtClean="0"/>
              <a:t>Words in the Brown corpus with frequency</a:t>
            </a:r>
          </a:p>
          <a:p>
            <a:r>
              <a:rPr lang="en-US" dirty="0" smtClean="0"/>
              <a:t>Algorithm</a:t>
            </a:r>
          </a:p>
          <a:p>
            <a:pPr lvl="1"/>
            <a:r>
              <a:rPr lang="en-US" dirty="0" smtClean="0"/>
              <a:t>Enumerate all strings within the edit distance</a:t>
            </a:r>
          </a:p>
          <a:p>
            <a:pPr lvl="1"/>
            <a:r>
              <a:rPr lang="en-US" dirty="0" smtClean="0"/>
              <a:t>Find frequency of those strings in the dictionary</a:t>
            </a:r>
          </a:p>
          <a:p>
            <a:pPr lvl="1"/>
            <a:r>
              <a:rPr lang="en-US" dirty="0" smtClean="0"/>
              <a:t>Select word by weighted average of</a:t>
            </a:r>
          </a:p>
          <a:p>
            <a:pPr lvl="2"/>
            <a:r>
              <a:rPr lang="en-US" dirty="0" smtClean="0"/>
              <a:t>Frequency</a:t>
            </a:r>
          </a:p>
          <a:p>
            <a:pPr lvl="2"/>
            <a:r>
              <a:rPr lang="en-US" dirty="0" smtClean="0"/>
              <a:t>Letter probabilities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arch.png"/>
          <p:cNvPicPr>
            <a:picLocks noChangeAspect="1"/>
          </p:cNvPicPr>
          <p:nvPr/>
        </p:nvPicPr>
        <p:blipFill>
          <a:blip r:embed="rId2"/>
          <a:stretch>
            <a:fillRect/>
          </a:stretch>
        </p:blipFill>
        <p:spPr>
          <a:xfrm>
            <a:off x="0" y="0"/>
            <a:ext cx="9144000" cy="6858001"/>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a:normAutofit/>
          </a:bodyPr>
          <a:lstStyle/>
          <a:p>
            <a:r>
              <a:rPr lang="en-US" sz="6000" dirty="0" smtClean="0"/>
              <a:t>Assisting Libraries</a:t>
            </a:r>
            <a:endParaRPr lang="en-US" sz="60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Font typeface="Arial"/>
              <a:buChar char="•"/>
            </a:pPr>
            <a:r>
              <a:rPr lang="en-US" dirty="0" smtClean="0"/>
              <a:t>Image contains more than text</a:t>
            </a:r>
            <a:endParaRPr lang="en-US" dirty="0"/>
          </a:p>
        </p:txBody>
      </p:sp>
      <p:pic>
        <p:nvPicPr>
          <p:cNvPr id="4" name="Picture 3" descr="treebranch.jpg"/>
          <p:cNvPicPr>
            <a:picLocks noChangeAspect="1"/>
          </p:cNvPicPr>
          <p:nvPr/>
        </p:nvPicPr>
        <p:blipFill>
          <a:blip r:embed="rId2"/>
          <a:stretch>
            <a:fillRect/>
          </a:stretch>
        </p:blipFill>
        <p:spPr>
          <a:xfrm>
            <a:off x="457200" y="2990850"/>
            <a:ext cx="3657600" cy="2743200"/>
          </a:xfrm>
          <a:prstGeom prst="rect">
            <a:avLst/>
          </a:prstGeom>
        </p:spPr>
      </p:pic>
      <p:pic>
        <p:nvPicPr>
          <p:cNvPr id="5" name="Picture 4" descr="lemmling_Cartoon_owl1.png"/>
          <p:cNvPicPr>
            <a:picLocks noChangeAspect="1"/>
          </p:cNvPicPr>
          <p:nvPr/>
        </p:nvPicPr>
        <p:blipFill>
          <a:blip r:embed="rId3"/>
          <a:stretch>
            <a:fillRect/>
          </a:stretch>
        </p:blipFill>
        <p:spPr>
          <a:xfrm>
            <a:off x="474163" y="1905000"/>
            <a:ext cx="3869237" cy="2511389"/>
          </a:xfrm>
          <a:prstGeom prst="rect">
            <a:avLst/>
          </a:prstGeom>
        </p:spPr>
      </p:pic>
      <p:pic>
        <p:nvPicPr>
          <p:cNvPr id="6" name="Picture 5" descr="noiseEx.png"/>
          <p:cNvPicPr>
            <a:picLocks noChangeAspect="1"/>
          </p:cNvPicPr>
          <p:nvPr/>
        </p:nvPicPr>
        <p:blipFill>
          <a:blip r:embed="rId4"/>
          <a:stretch>
            <a:fillRect/>
          </a:stretch>
        </p:blipFill>
        <p:spPr>
          <a:xfrm>
            <a:off x="4476939" y="2990850"/>
            <a:ext cx="4209861" cy="274320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wxWidgets</a:t>
            </a:r>
            <a:endParaRPr lang="en-US" dirty="0"/>
          </a:p>
        </p:txBody>
      </p:sp>
      <p:pic>
        <p:nvPicPr>
          <p:cNvPr id="4" name="Picture 3" descr="gui.tiff"/>
          <p:cNvPicPr>
            <a:picLocks noChangeAspect="1"/>
          </p:cNvPicPr>
          <p:nvPr/>
        </p:nvPicPr>
        <p:blipFill>
          <a:blip r:embed="rId2"/>
          <a:stretch>
            <a:fillRect/>
          </a:stretch>
        </p:blipFill>
        <p:spPr>
          <a:xfrm>
            <a:off x="457200" y="1553254"/>
            <a:ext cx="8229600" cy="3972168"/>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OpenCV</a:t>
            </a:r>
            <a:endParaRPr lang="en-US" dirty="0"/>
          </a:p>
        </p:txBody>
      </p:sp>
      <p:pic>
        <p:nvPicPr>
          <p:cNvPr id="4" name="Picture 3" descr="featureExtract.tiff"/>
          <p:cNvPicPr>
            <a:picLocks noChangeAspect="1"/>
          </p:cNvPicPr>
          <p:nvPr/>
        </p:nvPicPr>
        <p:blipFill>
          <a:blip r:embed="rId2"/>
          <a:stretch>
            <a:fillRect/>
          </a:stretch>
        </p:blipFill>
        <p:spPr>
          <a:xfrm>
            <a:off x="4724400" y="2057400"/>
            <a:ext cx="4103934" cy="2286000"/>
          </a:xfrm>
          <a:prstGeom prst="rect">
            <a:avLst/>
          </a:prstGeom>
        </p:spPr>
      </p:pic>
      <p:pic>
        <p:nvPicPr>
          <p:cNvPr id="5" name="Picture 4" descr="binarize.tiff"/>
          <p:cNvPicPr>
            <a:picLocks noChangeAspect="1"/>
          </p:cNvPicPr>
          <p:nvPr/>
        </p:nvPicPr>
        <p:blipFill>
          <a:blip r:embed="rId3"/>
          <a:stretch>
            <a:fillRect/>
          </a:stretch>
        </p:blipFill>
        <p:spPr>
          <a:xfrm>
            <a:off x="304800" y="2057400"/>
            <a:ext cx="4301128" cy="2286000"/>
          </a:xfrm>
          <a:prstGeom prst="rect">
            <a:avLst/>
          </a:prstGeom>
        </p:spPr>
      </p:pic>
      <p:sp>
        <p:nvSpPr>
          <p:cNvPr id="6" name="TextBox 5"/>
          <p:cNvSpPr txBox="1"/>
          <p:nvPr/>
        </p:nvSpPr>
        <p:spPr>
          <a:xfrm>
            <a:off x="272534" y="4355068"/>
            <a:ext cx="2771612" cy="369332"/>
          </a:xfrm>
          <a:prstGeom prst="rect">
            <a:avLst/>
          </a:prstGeom>
          <a:noFill/>
        </p:spPr>
        <p:txBody>
          <a:bodyPr wrap="none" rtlCol="0">
            <a:spAutoFit/>
          </a:bodyPr>
          <a:lstStyle/>
          <a:p>
            <a:r>
              <a:rPr lang="en-US" dirty="0" smtClean="0"/>
              <a:t>Local </a:t>
            </a:r>
            <a:r>
              <a:rPr lang="en-US" dirty="0" err="1" smtClean="0"/>
              <a:t>Binarizer</a:t>
            </a:r>
            <a:r>
              <a:rPr lang="en-US" dirty="0" smtClean="0"/>
              <a:t> Visualization</a:t>
            </a:r>
            <a:endParaRPr lang="en-US" dirty="0"/>
          </a:p>
        </p:txBody>
      </p:sp>
      <p:sp>
        <p:nvSpPr>
          <p:cNvPr id="7" name="TextBox 6"/>
          <p:cNvSpPr txBox="1"/>
          <p:nvPr/>
        </p:nvSpPr>
        <p:spPr>
          <a:xfrm>
            <a:off x="4724400" y="4355068"/>
            <a:ext cx="4052123" cy="369332"/>
          </a:xfrm>
          <a:prstGeom prst="rect">
            <a:avLst/>
          </a:prstGeom>
          <a:noFill/>
        </p:spPr>
        <p:txBody>
          <a:bodyPr wrap="none" rtlCol="0">
            <a:spAutoFit/>
          </a:bodyPr>
          <a:lstStyle/>
          <a:p>
            <a:r>
              <a:rPr lang="en-US" dirty="0" smtClean="0"/>
              <a:t>Histogram Feature Extractor Visualization</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Numpy</a:t>
            </a:r>
            <a:endParaRPr lang="en-US" dirty="0"/>
          </a:p>
        </p:txBody>
      </p:sp>
      <p:sp>
        <p:nvSpPr>
          <p:cNvPr id="4" name="Rectangle 3"/>
          <p:cNvSpPr/>
          <p:nvPr/>
        </p:nvSpPr>
        <p:spPr>
          <a:xfrm>
            <a:off x="1028700" y="1600200"/>
            <a:ext cx="1371600" cy="1295400"/>
          </a:xfrm>
          <a:prstGeom prst="rect">
            <a:avLst/>
          </a:prstGeom>
          <a:gradFill>
            <a:gsLst>
              <a:gs pos="100000">
                <a:schemeClr val="bg1">
                  <a:lumMod val="95000"/>
                  <a:lumOff val="5000"/>
                </a:schemeClr>
              </a:gs>
              <a:gs pos="100000">
                <a:schemeClr val="accent1">
                  <a:tint val="50000"/>
                  <a:shade val="100000"/>
                  <a:satMod val="350000"/>
                </a:schemeClr>
              </a:gs>
            </a:gsLs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400300" y="1600200"/>
            <a:ext cx="1257300" cy="1295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028700" y="2895600"/>
            <a:ext cx="1371600" cy="12192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400300" y="2895600"/>
            <a:ext cx="1257300" cy="12192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638800" y="1219200"/>
            <a:ext cx="2590800" cy="3046988"/>
          </a:xfrm>
          <a:prstGeom prst="rect">
            <a:avLst/>
          </a:prstGeom>
          <a:noFill/>
        </p:spPr>
        <p:txBody>
          <a:bodyPr wrap="square" rtlCol="0">
            <a:spAutoFit/>
          </a:bodyPr>
          <a:lstStyle/>
          <a:p>
            <a:pPr marL="1371600" indent="-1371600">
              <a:buAutoNum type="arabicPlain"/>
            </a:pPr>
            <a:r>
              <a:rPr lang="en-US" sz="9600" dirty="0" smtClean="0"/>
              <a:t>0</a:t>
            </a:r>
          </a:p>
          <a:p>
            <a:pPr marL="1371600" indent="-1371600"/>
            <a:r>
              <a:rPr lang="en-US" sz="9600" dirty="0" smtClean="0"/>
              <a:t>0   1</a:t>
            </a:r>
            <a:endParaRPr lang="en-US" sz="96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usain-bolt.jpg"/>
          <p:cNvPicPr>
            <a:picLocks noChangeAspect="1"/>
          </p:cNvPicPr>
          <p:nvPr/>
        </p:nvPicPr>
        <p:blipFill>
          <a:blip r:embed="rId2"/>
          <a:stretch>
            <a:fillRect/>
          </a:stretch>
        </p:blipFill>
        <p:spPr>
          <a:xfrm>
            <a:off x="2438400" y="527958"/>
            <a:ext cx="4419600" cy="6155871"/>
          </a:xfrm>
          <a:prstGeom prst="rect">
            <a:avLst/>
          </a:prstGeom>
        </p:spPr>
      </p:pic>
      <p:pic>
        <p:nvPicPr>
          <p:cNvPr id="5" name="Picture 4" descr="lemmling_Cartoon_owl1.png"/>
          <p:cNvPicPr>
            <a:picLocks noChangeAspect="1"/>
          </p:cNvPicPr>
          <p:nvPr/>
        </p:nvPicPr>
        <p:blipFill>
          <a:blip r:embed="rId3"/>
          <a:stretch>
            <a:fillRect/>
          </a:stretch>
        </p:blipFill>
        <p:spPr>
          <a:xfrm>
            <a:off x="3429000" y="152400"/>
            <a:ext cx="2114443" cy="1372413"/>
          </a:xfrm>
          <a:prstGeom prst="rect">
            <a:avLst/>
          </a:prstGeom>
        </p:spPr>
      </p:pic>
      <p:sp>
        <p:nvSpPr>
          <p:cNvPr id="6" name="TextBox 5"/>
          <p:cNvSpPr txBox="1"/>
          <p:nvPr/>
        </p:nvSpPr>
        <p:spPr>
          <a:xfrm>
            <a:off x="3886200" y="1882170"/>
            <a:ext cx="1018127" cy="1569660"/>
          </a:xfrm>
          <a:prstGeom prst="rect">
            <a:avLst/>
          </a:prstGeom>
          <a:noFill/>
        </p:spPr>
        <p:txBody>
          <a:bodyPr wrap="none" rtlCol="0">
            <a:spAutoFit/>
          </a:bodyPr>
          <a:lstStyle/>
          <a:p>
            <a:r>
              <a:rPr lang="en-US" sz="9600" dirty="0" smtClean="0">
                <a:solidFill>
                  <a:srgbClr val="FF0000"/>
                </a:solidFill>
                <a:latin typeface="Stone Sans ITC TT-Semi"/>
                <a:cs typeface="Stone Sans ITC TT-Semi"/>
              </a:rPr>
              <a:t>C</a:t>
            </a:r>
            <a:endParaRPr lang="en-US" sz="9600" dirty="0">
              <a:solidFill>
                <a:srgbClr val="FF0000"/>
              </a:solidFill>
              <a:latin typeface="Stone Sans ITC TT-Semi"/>
              <a:cs typeface="Stone Sans ITC TT-Semi"/>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17638"/>
            <a:ext cx="8229600" cy="1143000"/>
          </a:xfrm>
        </p:spPr>
        <p:txBody>
          <a:bodyPr>
            <a:normAutofit fontScale="90000"/>
          </a:bodyPr>
          <a:lstStyle/>
          <a:p>
            <a:r>
              <a:rPr lang="en-US" sz="6667" dirty="0" err="1" smtClean="0"/>
              <a:t>Woopsies</a:t>
            </a:r>
            <a:r>
              <a:rPr lang="en-US" dirty="0" smtClean="0"/>
              <a:t/>
            </a:r>
            <a:br>
              <a:rPr lang="en-US" dirty="0" smtClean="0"/>
            </a:br>
            <a:r>
              <a:rPr lang="en-US" sz="4000" dirty="0" smtClean="0"/>
              <a:t>A few mistakes and what we learned</a:t>
            </a:r>
            <a:r>
              <a:rPr lang="en-US" dirty="0" smtClean="0"/>
              <a:t> </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Unbinarizing</a:t>
            </a:r>
            <a:r>
              <a:rPr lang="en-US" dirty="0" smtClean="0"/>
              <a:t> During Scaling</a:t>
            </a:r>
            <a:endParaRPr lang="en-US" dirty="0"/>
          </a:p>
        </p:txBody>
      </p:sp>
      <p:pic>
        <p:nvPicPr>
          <p:cNvPr id="4" name="Picture 3" descr="pipeline.tiff"/>
          <p:cNvPicPr>
            <a:picLocks noChangeAspect="1"/>
          </p:cNvPicPr>
          <p:nvPr/>
        </p:nvPicPr>
        <p:blipFill>
          <a:blip r:embed="rId2"/>
          <a:stretch>
            <a:fillRect/>
          </a:stretch>
        </p:blipFill>
        <p:spPr>
          <a:xfrm>
            <a:off x="1828800" y="1295400"/>
            <a:ext cx="3357662" cy="5440362"/>
          </a:xfrm>
          <a:prstGeom prst="rect">
            <a:avLst/>
          </a:prstGeom>
        </p:spPr>
      </p:pic>
      <p:cxnSp>
        <p:nvCxnSpPr>
          <p:cNvPr id="6" name="Straight Connector 5"/>
          <p:cNvCxnSpPr/>
          <p:nvPr/>
        </p:nvCxnSpPr>
        <p:spPr>
          <a:xfrm flipV="1">
            <a:off x="4724400" y="3276600"/>
            <a:ext cx="1524000" cy="60960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248400" y="3091934"/>
            <a:ext cx="2126003" cy="369332"/>
          </a:xfrm>
          <a:prstGeom prst="rect">
            <a:avLst/>
          </a:prstGeom>
          <a:noFill/>
        </p:spPr>
        <p:txBody>
          <a:bodyPr wrap="none" rtlCol="0">
            <a:spAutoFit/>
          </a:bodyPr>
          <a:lstStyle/>
          <a:p>
            <a:r>
              <a:rPr lang="en-US" dirty="0" smtClean="0"/>
              <a:t>grayscale found here</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Diagonal Iteration</a:t>
            </a:r>
            <a:endParaRPr lang="en-US" dirty="0"/>
          </a:p>
        </p:txBody>
      </p:sp>
      <p:pic>
        <p:nvPicPr>
          <p:cNvPr id="4" name="Picture 3" descr="HermannGrid.png"/>
          <p:cNvPicPr>
            <a:picLocks noChangeAspect="1"/>
          </p:cNvPicPr>
          <p:nvPr/>
        </p:nvPicPr>
        <p:blipFill>
          <a:blip r:embed="rId2"/>
          <a:stretch>
            <a:fillRect/>
          </a:stretch>
        </p:blipFill>
        <p:spPr>
          <a:xfrm>
            <a:off x="1143000" y="2133600"/>
            <a:ext cx="2590800" cy="2590800"/>
          </a:xfrm>
          <a:prstGeom prst="rect">
            <a:avLst/>
          </a:prstGeom>
        </p:spPr>
      </p:pic>
      <p:cxnSp>
        <p:nvCxnSpPr>
          <p:cNvPr id="9" name="Straight Arrow Connector 8"/>
          <p:cNvCxnSpPr/>
          <p:nvPr/>
        </p:nvCxnSpPr>
        <p:spPr>
          <a:xfrm rot="16200000" flipH="1">
            <a:off x="1143000" y="2133600"/>
            <a:ext cx="2590800" cy="25908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pic>
        <p:nvPicPr>
          <p:cNvPr id="10" name="Picture 9" descr="X..tiff"/>
          <p:cNvPicPr>
            <a:picLocks noChangeAspect="1"/>
          </p:cNvPicPr>
          <p:nvPr/>
        </p:nvPicPr>
        <p:blipFill>
          <a:blip r:embed="rId3"/>
          <a:stretch>
            <a:fillRect/>
          </a:stretch>
        </p:blipFill>
        <p:spPr>
          <a:xfrm>
            <a:off x="4572000" y="2667000"/>
            <a:ext cx="1143000" cy="1450731"/>
          </a:xfrm>
          <a:prstGeom prst="rect">
            <a:avLst/>
          </a:prstGeom>
        </p:spPr>
      </p:pic>
      <p:pic>
        <p:nvPicPr>
          <p:cNvPr id="11" name="Picture 10" descr="bslash.tiff"/>
          <p:cNvPicPr>
            <a:picLocks noChangeAspect="1"/>
          </p:cNvPicPr>
          <p:nvPr/>
        </p:nvPicPr>
        <p:blipFill>
          <a:blip r:embed="rId4"/>
          <a:stretch>
            <a:fillRect/>
          </a:stretch>
        </p:blipFill>
        <p:spPr>
          <a:xfrm>
            <a:off x="6858000" y="2362200"/>
            <a:ext cx="914400" cy="1981200"/>
          </a:xfrm>
          <a:prstGeom prst="rect">
            <a:avLst/>
          </a:prstGeom>
        </p:spPr>
      </p:pic>
      <p:cxnSp>
        <p:nvCxnSpPr>
          <p:cNvPr id="15" name="Straight Arrow Connector 14"/>
          <p:cNvCxnSpPr/>
          <p:nvPr/>
        </p:nvCxnSpPr>
        <p:spPr>
          <a:xfrm rot="16200000" flipH="1">
            <a:off x="4418135" y="2820865"/>
            <a:ext cx="1450731" cy="11430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6200000" flipH="1">
            <a:off x="6324600" y="2895600"/>
            <a:ext cx="1981200" cy="9144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Analysis</a:t>
            </a:r>
            <a:endParaRPr lang="en-US" dirty="0"/>
          </a:p>
        </p:txBody>
      </p:sp>
      <p:sp>
        <p:nvSpPr>
          <p:cNvPr id="3" name="Content Placeholder 2"/>
          <p:cNvSpPr>
            <a:spLocks noGrp="1"/>
          </p:cNvSpPr>
          <p:nvPr>
            <p:ph idx="1"/>
          </p:nvPr>
        </p:nvSpPr>
        <p:spPr/>
        <p:txBody>
          <a:bodyPr/>
          <a:lstStyle/>
          <a:p>
            <a:r>
              <a:rPr lang="en-US" dirty="0" smtClean="0"/>
              <a:t>Test cases</a:t>
            </a:r>
          </a:p>
          <a:p>
            <a:pPr lvl="1"/>
            <a:r>
              <a:rPr lang="en-US" dirty="0" smtClean="0"/>
              <a:t>Inside our domain</a:t>
            </a:r>
          </a:p>
          <a:p>
            <a:pPr lvl="1"/>
            <a:r>
              <a:rPr lang="en-US" dirty="0" smtClean="0"/>
              <a:t>Expected failures outside of our domain</a:t>
            </a:r>
          </a:p>
          <a:p>
            <a:endParaRPr lang="en-US" dirty="0" smtClean="0"/>
          </a:p>
          <a:p>
            <a:r>
              <a:rPr lang="en-US" dirty="0" smtClean="0"/>
              <a:t>How?</a:t>
            </a:r>
          </a:p>
          <a:p>
            <a:pPr lvl="1"/>
            <a:r>
              <a:rPr lang="en-US" dirty="0" smtClean="0"/>
              <a:t>Exhaustive search</a:t>
            </a:r>
          </a:p>
          <a:p>
            <a:pPr lvl="1"/>
            <a:r>
              <a:rPr lang="en-US" dirty="0" smtClean="0"/>
              <a:t>Deep examination of few test cases</a:t>
            </a:r>
          </a:p>
          <a:p>
            <a:pPr lvl="1"/>
            <a:r>
              <a:rPr lang="en-US" dirty="0" smtClean="0"/>
              <a:t>A combination of the above</a:t>
            </a:r>
          </a:p>
          <a:p>
            <a:pPr>
              <a:buNone/>
            </a:pPr>
            <a:endParaRPr lang="en-US" dirty="0" smtClean="0"/>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Failures</a:t>
            </a:r>
            <a:endParaRPr lang="en-US" dirty="0"/>
          </a:p>
        </p:txBody>
      </p:sp>
      <p:pic>
        <p:nvPicPr>
          <p:cNvPr id="4" name="Picture 3" descr="chasmCity.jpg"/>
          <p:cNvPicPr>
            <a:picLocks noChangeAspect="1"/>
          </p:cNvPicPr>
          <p:nvPr/>
        </p:nvPicPr>
        <p:blipFill>
          <a:blip r:embed="rId2" cstate="print"/>
          <a:stretch>
            <a:fillRect/>
          </a:stretch>
        </p:blipFill>
        <p:spPr>
          <a:xfrm>
            <a:off x="3276600" y="2209800"/>
            <a:ext cx="2514600" cy="3608452"/>
          </a:xfrm>
          <a:prstGeom prst="rect">
            <a:avLst/>
          </a:prstGeom>
        </p:spPr>
      </p:pic>
      <p:pic>
        <p:nvPicPr>
          <p:cNvPr id="5" name="Picture 4" descr="prey.jpg"/>
          <p:cNvPicPr>
            <a:picLocks noChangeAspect="1"/>
          </p:cNvPicPr>
          <p:nvPr/>
        </p:nvPicPr>
        <p:blipFill>
          <a:blip r:embed="rId3" cstate="print"/>
          <a:stretch>
            <a:fillRect/>
          </a:stretch>
        </p:blipFill>
        <p:spPr>
          <a:xfrm>
            <a:off x="381000" y="1447800"/>
            <a:ext cx="2074333" cy="3200400"/>
          </a:xfrm>
          <a:prstGeom prst="rect">
            <a:avLst/>
          </a:prstGeom>
        </p:spPr>
      </p:pic>
      <p:pic>
        <p:nvPicPr>
          <p:cNvPr id="6" name="Picture 5" descr="socialNetwork.jpg"/>
          <p:cNvPicPr>
            <a:picLocks noChangeAspect="1"/>
          </p:cNvPicPr>
          <p:nvPr/>
        </p:nvPicPr>
        <p:blipFill>
          <a:blip r:embed="rId4" cstate="print"/>
          <a:stretch>
            <a:fillRect/>
          </a:stretch>
        </p:blipFill>
        <p:spPr>
          <a:xfrm>
            <a:off x="6324600" y="2895600"/>
            <a:ext cx="2361420" cy="3486200"/>
          </a:xfrm>
          <a:prstGeom prst="rect">
            <a:avLst/>
          </a:prstGeom>
        </p:spPr>
      </p:pic>
      <p:pic>
        <p:nvPicPr>
          <p:cNvPr id="9" name="Picture 8" descr="halfcircle.jpg"/>
          <p:cNvPicPr>
            <a:picLocks noChangeAspect="1"/>
          </p:cNvPicPr>
          <p:nvPr/>
        </p:nvPicPr>
        <p:blipFill>
          <a:blip r:embed="rId5" cstate="print"/>
          <a:stretch>
            <a:fillRect/>
          </a:stretch>
        </p:blipFill>
        <p:spPr>
          <a:xfrm>
            <a:off x="304800" y="4800600"/>
            <a:ext cx="2985292" cy="1728597"/>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Successes</a:t>
            </a:r>
            <a:endParaRPr lang="en-US" dirty="0"/>
          </a:p>
        </p:txBody>
      </p:sp>
      <p:pic>
        <p:nvPicPr>
          <p:cNvPr id="4" name="Picture 3" descr="carleton.jpg"/>
          <p:cNvPicPr>
            <a:picLocks noChangeAspect="1"/>
          </p:cNvPicPr>
          <p:nvPr/>
        </p:nvPicPr>
        <p:blipFill>
          <a:blip r:embed="rId2" cstate="print"/>
          <a:stretch>
            <a:fillRect/>
          </a:stretch>
        </p:blipFill>
        <p:spPr>
          <a:xfrm>
            <a:off x="3124200" y="2057400"/>
            <a:ext cx="4318000" cy="736600"/>
          </a:xfrm>
          <a:prstGeom prst="rect">
            <a:avLst/>
          </a:prstGeom>
        </p:spPr>
      </p:pic>
      <p:pic>
        <p:nvPicPr>
          <p:cNvPr id="5" name="Picture 4" descr="stopSign.png"/>
          <p:cNvPicPr>
            <a:picLocks noChangeAspect="1"/>
          </p:cNvPicPr>
          <p:nvPr/>
        </p:nvPicPr>
        <p:blipFill>
          <a:blip r:embed="rId3" cstate="print"/>
          <a:stretch>
            <a:fillRect/>
          </a:stretch>
        </p:blipFill>
        <p:spPr>
          <a:xfrm>
            <a:off x="304800" y="1143000"/>
            <a:ext cx="2057400" cy="2057400"/>
          </a:xfrm>
          <a:prstGeom prst="rect">
            <a:avLst/>
          </a:prstGeom>
        </p:spPr>
      </p:pic>
      <p:pic>
        <p:nvPicPr>
          <p:cNvPr id="6" name="Picture 5" descr="owl.png"/>
          <p:cNvPicPr>
            <a:picLocks noChangeAspect="1"/>
          </p:cNvPicPr>
          <p:nvPr/>
        </p:nvPicPr>
        <p:blipFill>
          <a:blip r:embed="rId4" cstate="print"/>
          <a:stretch>
            <a:fillRect/>
          </a:stretch>
        </p:blipFill>
        <p:spPr>
          <a:xfrm>
            <a:off x="5856814" y="3352800"/>
            <a:ext cx="3287186" cy="2133600"/>
          </a:xfrm>
          <a:prstGeom prst="rect">
            <a:avLst/>
          </a:prstGeom>
        </p:spPr>
      </p:pic>
      <p:pic>
        <p:nvPicPr>
          <p:cNvPr id="8" name="Picture 7" descr="offWhites.jpg"/>
          <p:cNvPicPr>
            <a:picLocks noChangeAspect="1"/>
          </p:cNvPicPr>
          <p:nvPr/>
        </p:nvPicPr>
        <p:blipFill>
          <a:blip r:embed="rId5" cstate="print"/>
          <a:stretch>
            <a:fillRect/>
          </a:stretch>
        </p:blipFill>
        <p:spPr>
          <a:xfrm>
            <a:off x="685800" y="3962399"/>
            <a:ext cx="5105400" cy="279190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Font typeface="Arial"/>
              <a:buChar char="•"/>
            </a:pPr>
            <a:r>
              <a:rPr lang="en-US" dirty="0" smtClean="0"/>
              <a:t>Inconsistent coloring</a:t>
            </a:r>
            <a:endParaRPr lang="en-US" dirty="0"/>
          </a:p>
        </p:txBody>
      </p:sp>
      <p:pic>
        <p:nvPicPr>
          <p:cNvPr id="4" name="Picture 3" descr="coloring2.tiff"/>
          <p:cNvPicPr>
            <a:picLocks noChangeAspect="1"/>
          </p:cNvPicPr>
          <p:nvPr/>
        </p:nvPicPr>
        <p:blipFill>
          <a:blip r:embed="rId2"/>
          <a:stretch>
            <a:fillRect/>
          </a:stretch>
        </p:blipFill>
        <p:spPr>
          <a:xfrm>
            <a:off x="2590800" y="1417638"/>
            <a:ext cx="4311544" cy="2391806"/>
          </a:xfrm>
          <a:prstGeom prst="rect">
            <a:avLst/>
          </a:prstGeom>
        </p:spPr>
      </p:pic>
      <p:pic>
        <p:nvPicPr>
          <p:cNvPr id="5" name="Picture 4" descr="coloring.tiff"/>
          <p:cNvPicPr>
            <a:picLocks noChangeAspect="1"/>
          </p:cNvPicPr>
          <p:nvPr/>
        </p:nvPicPr>
        <p:blipFill>
          <a:blip r:embed="rId3"/>
          <a:stretch>
            <a:fillRect/>
          </a:stretch>
        </p:blipFill>
        <p:spPr>
          <a:xfrm>
            <a:off x="2590800" y="4105275"/>
            <a:ext cx="4311544" cy="2425244"/>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Successes</a:t>
            </a:r>
            <a:endParaRPr lang="en-US" dirty="0"/>
          </a:p>
        </p:txBody>
      </p:sp>
      <p:pic>
        <p:nvPicPr>
          <p:cNvPr id="5" name="Picture 4" descr="computer.jpg"/>
          <p:cNvPicPr>
            <a:picLocks noChangeAspect="1"/>
          </p:cNvPicPr>
          <p:nvPr/>
        </p:nvPicPr>
        <p:blipFill>
          <a:blip r:embed="rId2" cstate="print"/>
          <a:stretch>
            <a:fillRect/>
          </a:stretch>
        </p:blipFill>
        <p:spPr>
          <a:xfrm>
            <a:off x="762000" y="1447800"/>
            <a:ext cx="1917700" cy="1917700"/>
          </a:xfrm>
          <a:prstGeom prst="rect">
            <a:avLst/>
          </a:prstGeom>
        </p:spPr>
      </p:pic>
      <p:pic>
        <p:nvPicPr>
          <p:cNvPr id="7" name="Picture 6" descr="tester.png"/>
          <p:cNvPicPr>
            <a:picLocks noChangeAspect="1"/>
          </p:cNvPicPr>
          <p:nvPr/>
        </p:nvPicPr>
        <p:blipFill>
          <a:blip r:embed="rId3" cstate="print"/>
          <a:stretch>
            <a:fillRect/>
          </a:stretch>
        </p:blipFill>
        <p:spPr>
          <a:xfrm>
            <a:off x="4724400" y="1447800"/>
            <a:ext cx="1942857" cy="990476"/>
          </a:xfrm>
          <a:prstGeom prst="rect">
            <a:avLst/>
          </a:prstGeom>
        </p:spPr>
      </p:pic>
      <p:pic>
        <p:nvPicPr>
          <p:cNvPr id="8" name="Picture 7" descr="tester2.png"/>
          <p:cNvPicPr>
            <a:picLocks noChangeAspect="1"/>
          </p:cNvPicPr>
          <p:nvPr/>
        </p:nvPicPr>
        <p:blipFill>
          <a:blip r:embed="rId4" cstate="print"/>
          <a:stretch>
            <a:fillRect/>
          </a:stretch>
        </p:blipFill>
        <p:spPr>
          <a:xfrm>
            <a:off x="1752600" y="3810000"/>
            <a:ext cx="2641270" cy="1231746"/>
          </a:xfrm>
          <a:prstGeom prst="rect">
            <a:avLst/>
          </a:prstGeom>
        </p:spPr>
      </p:pic>
      <p:pic>
        <p:nvPicPr>
          <p:cNvPr id="9" name="Picture 8" descr="tester3.png"/>
          <p:cNvPicPr>
            <a:picLocks noChangeAspect="1"/>
          </p:cNvPicPr>
          <p:nvPr/>
        </p:nvPicPr>
        <p:blipFill>
          <a:blip r:embed="rId5" cstate="print"/>
          <a:stretch>
            <a:fillRect/>
          </a:stretch>
        </p:blipFill>
        <p:spPr>
          <a:xfrm>
            <a:off x="5638800" y="3429000"/>
            <a:ext cx="3237838" cy="1475274"/>
          </a:xfrm>
          <a:prstGeom prst="rect">
            <a:avLst/>
          </a:prstGeom>
        </p:spPr>
      </p:pic>
      <p:pic>
        <p:nvPicPr>
          <p:cNvPr id="10" name="Picture 9" descr="shortScan.png"/>
          <p:cNvPicPr>
            <a:picLocks noChangeAspect="1"/>
          </p:cNvPicPr>
          <p:nvPr/>
        </p:nvPicPr>
        <p:blipFill>
          <a:blip r:embed="rId6" cstate="print"/>
          <a:stretch>
            <a:fillRect/>
          </a:stretch>
        </p:blipFill>
        <p:spPr>
          <a:xfrm>
            <a:off x="1219200" y="5029200"/>
            <a:ext cx="6820930" cy="1409913"/>
          </a:xfrm>
          <a:prstGeom prst="rect">
            <a:avLst/>
          </a:prstGeom>
        </p:spPr>
      </p:pic>
      <p:pic>
        <p:nvPicPr>
          <p:cNvPr id="11" name="Picture 10" descr="business.png"/>
          <p:cNvPicPr>
            <a:picLocks noChangeAspect="1"/>
          </p:cNvPicPr>
          <p:nvPr/>
        </p:nvPicPr>
        <p:blipFill>
          <a:blip r:embed="rId7" cstate="print"/>
          <a:stretch>
            <a:fillRect/>
          </a:stretch>
        </p:blipFill>
        <p:spPr>
          <a:xfrm>
            <a:off x="2895600" y="2286000"/>
            <a:ext cx="6019800" cy="870848"/>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smtClean="0"/>
              <a:t>Ran all test cases through OCR with different attributes and a null linguist</a:t>
            </a:r>
          </a:p>
          <a:p>
            <a:pPr lvl="1"/>
            <a:r>
              <a:rPr lang="en-US" dirty="0" smtClean="0"/>
              <a:t>Possible </a:t>
            </a:r>
            <a:r>
              <a:rPr lang="en-US" dirty="0" err="1" smtClean="0"/>
              <a:t>Binarizers</a:t>
            </a:r>
            <a:r>
              <a:rPr lang="en-US" dirty="0" smtClean="0"/>
              <a:t>:</a:t>
            </a:r>
          </a:p>
          <a:p>
            <a:pPr lvl="2"/>
            <a:r>
              <a:rPr lang="en-US" dirty="0" smtClean="0"/>
              <a:t>Global and Local</a:t>
            </a:r>
          </a:p>
          <a:p>
            <a:pPr lvl="1"/>
            <a:r>
              <a:rPr lang="en-US" dirty="0" smtClean="0"/>
              <a:t>Possible </a:t>
            </a:r>
            <a:r>
              <a:rPr lang="en-US" dirty="0" err="1" smtClean="0"/>
              <a:t>Thresholders</a:t>
            </a:r>
            <a:r>
              <a:rPr lang="en-US" dirty="0" smtClean="0"/>
              <a:t>:</a:t>
            </a:r>
          </a:p>
          <a:p>
            <a:pPr lvl="2"/>
            <a:r>
              <a:rPr lang="en-US" dirty="0" smtClean="0"/>
              <a:t>Constant, Proportional and Adaptive</a:t>
            </a:r>
          </a:p>
          <a:p>
            <a:pPr lvl="1"/>
            <a:r>
              <a:rPr lang="en-US" dirty="0" smtClean="0"/>
              <a:t>Possible Feature Extractors:</a:t>
            </a:r>
          </a:p>
          <a:p>
            <a:pPr lvl="2"/>
            <a:r>
              <a:rPr lang="en-US" dirty="0" smtClean="0"/>
              <a:t>Templates, Histograms and Fourier Descriptors</a:t>
            </a: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(cont.)</a:t>
            </a:r>
            <a:endParaRPr lang="en-US" dirty="0"/>
          </a:p>
        </p:txBody>
      </p:sp>
      <p:sp>
        <p:nvSpPr>
          <p:cNvPr id="3" name="Content Placeholder 2"/>
          <p:cNvSpPr>
            <a:spLocks noGrp="1"/>
          </p:cNvSpPr>
          <p:nvPr>
            <p:ph idx="1"/>
          </p:nvPr>
        </p:nvSpPr>
        <p:spPr/>
        <p:txBody>
          <a:bodyPr/>
          <a:lstStyle/>
          <a:p>
            <a:r>
              <a:rPr lang="en-US" dirty="0" smtClean="0"/>
              <a:t>Results given in terms of letters identified and edit distance with insertions and deletions</a:t>
            </a:r>
          </a:p>
          <a:p>
            <a:r>
              <a:rPr lang="en-US" dirty="0" smtClean="0"/>
              <a:t>Test cases with reasonable results were then put through the linguists</a:t>
            </a:r>
          </a:p>
          <a:p>
            <a:pPr lvl="1"/>
            <a:r>
              <a:rPr lang="en-US" dirty="0" smtClean="0"/>
              <a:t>Possible linguists:</a:t>
            </a:r>
          </a:p>
          <a:p>
            <a:pPr lvl="2"/>
            <a:r>
              <a:rPr lang="en-US" dirty="0" smtClean="0"/>
              <a:t>N-gram, Whole Word N-gram, Spelling</a:t>
            </a:r>
          </a:p>
          <a:p>
            <a:pPr>
              <a:buNone/>
            </a:pPr>
            <a:endParaRPr lang="en-US" dirty="0" smtClean="0"/>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Failures</a:t>
            </a:r>
            <a:endParaRPr lang="en-US" dirty="0"/>
          </a:p>
        </p:txBody>
      </p:sp>
      <p:pic>
        <p:nvPicPr>
          <p:cNvPr id="4" name="Picture 3" descr="chasmCity.jpg"/>
          <p:cNvPicPr>
            <a:picLocks noChangeAspect="1"/>
          </p:cNvPicPr>
          <p:nvPr/>
        </p:nvPicPr>
        <p:blipFill>
          <a:blip r:embed="rId2" cstate="print"/>
          <a:stretch>
            <a:fillRect/>
          </a:stretch>
        </p:blipFill>
        <p:spPr>
          <a:xfrm>
            <a:off x="304800" y="4343400"/>
            <a:ext cx="1447800" cy="2077595"/>
          </a:xfrm>
          <a:prstGeom prst="rect">
            <a:avLst/>
          </a:prstGeom>
        </p:spPr>
      </p:pic>
      <p:pic>
        <p:nvPicPr>
          <p:cNvPr id="5" name="Picture 4" descr="prey.jpg"/>
          <p:cNvPicPr>
            <a:picLocks noChangeAspect="1"/>
          </p:cNvPicPr>
          <p:nvPr/>
        </p:nvPicPr>
        <p:blipFill>
          <a:blip r:embed="rId3" cstate="print"/>
          <a:stretch>
            <a:fillRect/>
          </a:stretch>
        </p:blipFill>
        <p:spPr>
          <a:xfrm>
            <a:off x="381000" y="1447800"/>
            <a:ext cx="1284111" cy="1981200"/>
          </a:xfrm>
          <a:prstGeom prst="rect">
            <a:avLst/>
          </a:prstGeom>
        </p:spPr>
      </p:pic>
      <p:pic>
        <p:nvPicPr>
          <p:cNvPr id="6" name="Picture 5" descr="socialNetwork.jpg"/>
          <p:cNvPicPr>
            <a:picLocks noChangeAspect="1"/>
          </p:cNvPicPr>
          <p:nvPr/>
        </p:nvPicPr>
        <p:blipFill>
          <a:blip r:embed="rId4" cstate="print"/>
          <a:stretch>
            <a:fillRect/>
          </a:stretch>
        </p:blipFill>
        <p:spPr>
          <a:xfrm>
            <a:off x="4648200" y="1447800"/>
            <a:ext cx="1447800" cy="2137409"/>
          </a:xfrm>
          <a:prstGeom prst="rect">
            <a:avLst/>
          </a:prstGeom>
        </p:spPr>
      </p:pic>
      <p:pic>
        <p:nvPicPr>
          <p:cNvPr id="9" name="Picture 8" descr="halfcircle.jpg"/>
          <p:cNvPicPr>
            <a:picLocks noChangeAspect="1"/>
          </p:cNvPicPr>
          <p:nvPr/>
        </p:nvPicPr>
        <p:blipFill>
          <a:blip r:embed="rId5" cstate="print"/>
          <a:stretch>
            <a:fillRect/>
          </a:stretch>
        </p:blipFill>
        <p:spPr>
          <a:xfrm>
            <a:off x="4114800" y="4495800"/>
            <a:ext cx="2368757" cy="1371600"/>
          </a:xfrm>
          <a:prstGeom prst="rect">
            <a:avLst/>
          </a:prstGeom>
        </p:spPr>
      </p:pic>
      <p:sp>
        <p:nvSpPr>
          <p:cNvPr id="7" name="Down Arrow 6"/>
          <p:cNvSpPr/>
          <p:nvPr/>
        </p:nvSpPr>
        <p:spPr>
          <a:xfrm rot="16200000">
            <a:off x="1524000" y="2362200"/>
            <a:ext cx="838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rot="16200000">
            <a:off x="1600200" y="5257800"/>
            <a:ext cx="838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rot="16200000">
            <a:off x="5943600" y="2362200"/>
            <a:ext cx="838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rot="16200000">
            <a:off x="6096000" y="5181600"/>
            <a:ext cx="838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286000" y="4648200"/>
            <a:ext cx="1524000" cy="1600438"/>
          </a:xfrm>
          <a:prstGeom prst="rect">
            <a:avLst/>
          </a:prstGeom>
          <a:noFill/>
        </p:spPr>
        <p:txBody>
          <a:bodyPr wrap="square" rtlCol="0">
            <a:spAutoFit/>
          </a:bodyPr>
          <a:lstStyle/>
          <a:p>
            <a:r>
              <a:rPr lang="en-US" sz="1400" dirty="0" smtClean="0"/>
              <a:t>w ~ w</a:t>
            </a:r>
          </a:p>
          <a:p>
            <a:r>
              <a:rPr lang="en-US" sz="1400" dirty="0" smtClean="0"/>
              <a:t>= * o</a:t>
            </a:r>
          </a:p>
          <a:p>
            <a:r>
              <a:rPr lang="en-US" sz="1400" dirty="0" smtClean="0"/>
              <a:t>-' *''' W</a:t>
            </a:r>
          </a:p>
          <a:p>
            <a:r>
              <a:rPr lang="en-US" sz="1400" dirty="0" smtClean="0"/>
              <a:t>(</a:t>
            </a:r>
          </a:p>
          <a:p>
            <a:r>
              <a:rPr lang="en-US" sz="1400" dirty="0" smtClean="0"/>
              <a:t>_ s ' ~ y</a:t>
            </a:r>
          </a:p>
          <a:p>
            <a:r>
              <a:rPr lang="en-US" sz="1400" dirty="0" smtClean="0"/>
              <a:t>=</a:t>
            </a:r>
          </a:p>
          <a:p>
            <a:r>
              <a:rPr lang="en-US" sz="1400" dirty="0" smtClean="0"/>
              <a:t>E</a:t>
            </a:r>
            <a:endParaRPr lang="en-US" sz="1400" dirty="0"/>
          </a:p>
        </p:txBody>
      </p:sp>
      <p:sp>
        <p:nvSpPr>
          <p:cNvPr id="13" name="TextBox 12"/>
          <p:cNvSpPr txBox="1"/>
          <p:nvPr/>
        </p:nvSpPr>
        <p:spPr>
          <a:xfrm>
            <a:off x="6629400" y="1219200"/>
            <a:ext cx="1600200" cy="2923877"/>
          </a:xfrm>
          <a:prstGeom prst="rect">
            <a:avLst/>
          </a:prstGeom>
          <a:noFill/>
        </p:spPr>
        <p:txBody>
          <a:bodyPr wrap="square" rtlCol="0">
            <a:spAutoFit/>
          </a:bodyPr>
          <a:lstStyle/>
          <a:p>
            <a:r>
              <a:rPr lang="en-US" sz="800" dirty="0" smtClean="0"/>
              <a:t>. K .</a:t>
            </a:r>
          </a:p>
          <a:p>
            <a:r>
              <a:rPr lang="en-US" sz="800" dirty="0" smtClean="0"/>
              <a:t>' h k !+ &amp;</a:t>
            </a:r>
          </a:p>
          <a:p>
            <a:r>
              <a:rPr lang="en-US" sz="800" dirty="0" smtClean="0"/>
              <a:t>8 K ' ,</a:t>
            </a:r>
          </a:p>
          <a:p>
            <a:r>
              <a:rPr lang="en-US" sz="800" dirty="0" smtClean="0"/>
              <a:t>, J</a:t>
            </a:r>
          </a:p>
          <a:p>
            <a:r>
              <a:rPr lang="en-US" sz="800" dirty="0" smtClean="0"/>
              <a:t>-</a:t>
            </a:r>
          </a:p>
          <a:p>
            <a:r>
              <a:rPr lang="en-US" sz="800" dirty="0" smtClean="0"/>
              <a:t>. ?</a:t>
            </a:r>
          </a:p>
          <a:p>
            <a:r>
              <a:rPr lang="en-US" sz="800" dirty="0" smtClean="0"/>
              <a:t>|</a:t>
            </a:r>
          </a:p>
          <a:p>
            <a:r>
              <a:rPr lang="en-US" sz="800" dirty="0" smtClean="0"/>
              <a:t>` |</a:t>
            </a:r>
          </a:p>
          <a:p>
            <a:r>
              <a:rPr lang="en-US" sz="800" dirty="0" smtClean="0"/>
              <a:t>* '[</a:t>
            </a:r>
          </a:p>
          <a:p>
            <a:r>
              <a:rPr lang="en-US" sz="800" dirty="0" smtClean="0"/>
              <a:t>` -. '</a:t>
            </a:r>
          </a:p>
          <a:p>
            <a:r>
              <a:rPr lang="en-US" sz="800" dirty="0" smtClean="0"/>
              <a:t>~</a:t>
            </a:r>
          </a:p>
          <a:p>
            <a:r>
              <a:rPr lang="en-US" sz="800" dirty="0" smtClean="0"/>
              <a:t>x !</a:t>
            </a:r>
          </a:p>
          <a:p>
            <a:r>
              <a:rPr lang="en-US" sz="800" dirty="0" smtClean="0"/>
              <a:t>}</a:t>
            </a:r>
          </a:p>
          <a:p>
            <a:r>
              <a:rPr lang="en-US" sz="800" dirty="0" smtClean="0"/>
              <a:t>\</a:t>
            </a:r>
          </a:p>
          <a:p>
            <a:r>
              <a:rPr lang="en-US" sz="800" dirty="0" smtClean="0"/>
              <a:t>`</a:t>
            </a:r>
          </a:p>
          <a:p>
            <a:r>
              <a:rPr lang="en-US" sz="800" dirty="0" smtClean="0"/>
              <a:t>, ~ x</a:t>
            </a:r>
          </a:p>
          <a:p>
            <a:r>
              <a:rPr lang="en-US" sz="800" dirty="0" smtClean="0"/>
              <a:t>w~</a:t>
            </a:r>
          </a:p>
          <a:p>
            <a:r>
              <a:rPr lang="en-US" sz="800" dirty="0" smtClean="0"/>
              <a:t>+</a:t>
            </a:r>
          </a:p>
          <a:p>
            <a:r>
              <a:rPr lang="en-US" sz="800" dirty="0" smtClean="0"/>
              <a:t>~` ,</a:t>
            </a:r>
          </a:p>
          <a:p>
            <a:r>
              <a:rPr lang="en-US" sz="800" dirty="0" smtClean="0"/>
              <a:t>`</a:t>
            </a:r>
          </a:p>
          <a:p>
            <a:r>
              <a:rPr lang="en-US" sz="800" dirty="0" smtClean="0"/>
              <a:t>- 1</a:t>
            </a:r>
          </a:p>
          <a:p>
            <a:r>
              <a:rPr lang="en-US" sz="800" dirty="0" smtClean="0"/>
              <a:t>_</a:t>
            </a:r>
          </a:p>
          <a:p>
            <a:r>
              <a:rPr lang="en-US" sz="800" dirty="0" smtClean="0"/>
              <a:t>!~` </a:t>
            </a:r>
          </a:p>
        </p:txBody>
      </p:sp>
      <p:sp>
        <p:nvSpPr>
          <p:cNvPr id="14" name="TextBox 13"/>
          <p:cNvSpPr txBox="1"/>
          <p:nvPr/>
        </p:nvSpPr>
        <p:spPr>
          <a:xfrm>
            <a:off x="6705600" y="4953000"/>
            <a:ext cx="2438400" cy="769441"/>
          </a:xfrm>
          <a:prstGeom prst="rect">
            <a:avLst/>
          </a:prstGeom>
          <a:noFill/>
        </p:spPr>
        <p:txBody>
          <a:bodyPr wrap="square" rtlCol="0">
            <a:spAutoFit/>
          </a:bodyPr>
          <a:lstStyle/>
          <a:p>
            <a:r>
              <a:rPr lang="es-ES" sz="1100" dirty="0" smtClean="0"/>
              <a:t>!1 !A. ! $. + !Y +|T_ ~ :` -!_``J~-;!-|!!~</a:t>
            </a:r>
          </a:p>
          <a:p>
            <a:r>
              <a:rPr lang="en-US" sz="1100" dirty="0" smtClean="0"/>
              <a:t>.</a:t>
            </a:r>
          </a:p>
          <a:p>
            <a:r>
              <a:rPr lang="en-US" sz="1100" dirty="0" smtClean="0"/>
              <a:t>~</a:t>
            </a:r>
          </a:p>
          <a:p>
            <a:r>
              <a:rPr lang="en-US" sz="1100" dirty="0" smtClean="0"/>
              <a:t>-</a:t>
            </a:r>
            <a:endParaRPr lang="en-US" sz="1100" dirty="0"/>
          </a:p>
        </p:txBody>
      </p:sp>
      <p:sp>
        <p:nvSpPr>
          <p:cNvPr id="15" name="TextBox 14"/>
          <p:cNvSpPr txBox="1"/>
          <p:nvPr/>
        </p:nvSpPr>
        <p:spPr>
          <a:xfrm>
            <a:off x="2286000" y="1371600"/>
            <a:ext cx="1219200" cy="2862322"/>
          </a:xfrm>
          <a:prstGeom prst="rect">
            <a:avLst/>
          </a:prstGeom>
          <a:noFill/>
        </p:spPr>
        <p:txBody>
          <a:bodyPr wrap="square" rtlCol="0">
            <a:spAutoFit/>
          </a:bodyPr>
          <a:lstStyle/>
          <a:p>
            <a:r>
              <a:rPr lang="en-US" sz="500" dirty="0" err="1" smtClean="0"/>
              <a:t>k</a:t>
            </a:r>
            <a:r>
              <a:rPr lang="en-US" sz="500" dirty="0" smtClean="0"/>
              <a:t> /:| .$:;:/;^'4* */,'`;';`)|;/\</a:t>
            </a:r>
            <a:r>
              <a:rPr lang="en-US" sz="500" dirty="0" err="1" smtClean="0"/>
              <a:t>v</a:t>
            </a:r>
            <a:r>
              <a:rPr lang="en-US" sz="500" dirty="0" smtClean="0"/>
              <a:t>;;:;;::;:|/:;::|:;|:;</a:t>
            </a:r>
          </a:p>
          <a:p>
            <a:r>
              <a:rPr lang="en-US" sz="500" dirty="0" smtClean="0"/>
              <a:t>,; ' 7</a:t>
            </a:r>
          </a:p>
          <a:p>
            <a:r>
              <a:rPr lang="en-US" sz="500" dirty="0" smtClean="0"/>
              <a:t>^ ' -</a:t>
            </a:r>
          </a:p>
          <a:p>
            <a:r>
              <a:rPr lang="en-US" sz="500" dirty="0" smtClean="0"/>
              <a:t>'Y- ' 4</a:t>
            </a:r>
          </a:p>
          <a:p>
            <a:r>
              <a:rPr lang="en-US" sz="500" dirty="0" smtClean="0"/>
              <a:t>, ~` . I</a:t>
            </a:r>
          </a:p>
          <a:p>
            <a:r>
              <a:rPr lang="en-US" sz="500" dirty="0" smtClean="0"/>
              <a:t>F</a:t>
            </a:r>
          </a:p>
          <a:p>
            <a:r>
              <a:rPr lang="en-US" sz="500" dirty="0" smtClean="0"/>
              <a:t>-' 9 }</a:t>
            </a:r>
            <a:r>
              <a:rPr lang="en-US" sz="500" dirty="0" err="1" smtClean="0"/>
              <a:t>r</a:t>
            </a:r>
            <a:r>
              <a:rPr lang="en-US" sz="500" dirty="0" smtClean="0"/>
              <a:t>, $</a:t>
            </a:r>
          </a:p>
          <a:p>
            <a:r>
              <a:rPr lang="en-US" sz="500" dirty="0" smtClean="0"/>
              <a:t>-, </a:t>
            </a:r>
            <a:r>
              <a:rPr lang="en-US" sz="500" dirty="0" err="1" smtClean="0"/>
              <a:t>y</a:t>
            </a:r>
            <a:r>
              <a:rPr lang="en-US" sz="500" dirty="0" smtClean="0"/>
              <a:t> $ , - - `,</a:t>
            </a:r>
          </a:p>
          <a:p>
            <a:r>
              <a:rPr lang="en-US" sz="500" dirty="0" smtClean="0"/>
              <a:t>-</a:t>
            </a:r>
          </a:p>
          <a:p>
            <a:r>
              <a:rPr lang="en-US" sz="500" dirty="0" smtClean="0"/>
              <a:t>, r,4/_`' i1;{, ,`/$;</a:t>
            </a:r>
          </a:p>
          <a:p>
            <a:r>
              <a:rPr lang="en-US" sz="500" dirty="0" smtClean="0"/>
              <a:t>,</a:t>
            </a:r>
          </a:p>
          <a:p>
            <a:r>
              <a:rPr lang="en-US" sz="500" dirty="0" smtClean="0"/>
              <a:t>,</a:t>
            </a:r>
          </a:p>
          <a:p>
            <a:r>
              <a:rPr lang="en-US" sz="500" dirty="0" smtClean="0"/>
              <a:t>`;\-(| Q ,,:,'* |:,J,~,/}) ` ' 7` ` '` &lt; 4</a:t>
            </a:r>
          </a:p>
          <a:p>
            <a:r>
              <a:rPr lang="en-US" sz="500" dirty="0" smtClean="0"/>
              <a:t>Y ?;\` ;`</a:t>
            </a:r>
          </a:p>
          <a:p>
            <a:r>
              <a:rPr lang="en-US" sz="500" dirty="0" smtClean="0"/>
              <a:t>- ` `</a:t>
            </a:r>
          </a:p>
          <a:p>
            <a:r>
              <a:rPr lang="en-US" sz="500" dirty="0" smtClean="0"/>
              <a:t>' '</a:t>
            </a:r>
            <a:r>
              <a:rPr lang="en-US" sz="500" dirty="0" err="1" smtClean="0"/>
              <a:t>m</a:t>
            </a:r>
            <a:r>
              <a:rPr lang="en-US" sz="500" dirty="0" smtClean="0"/>
              <a:t>&gt;,)\^~' </a:t>
            </a:r>
            <a:r>
              <a:rPr lang="en-US" sz="500" dirty="0" err="1" smtClean="0"/>
              <a:t>s</a:t>
            </a:r>
            <a:r>
              <a:rPr lang="en-US" sz="500" dirty="0" smtClean="0"/>
              <a:t> ,,{ , -</a:t>
            </a:r>
          </a:p>
          <a:p>
            <a:r>
              <a:rPr lang="en-US" sz="500" dirty="0" smtClean="0"/>
              <a:t>- ~</a:t>
            </a:r>
          </a:p>
          <a:p>
            <a:r>
              <a:rPr lang="en-US" sz="500" dirty="0" smtClean="0"/>
              <a:t>'</a:t>
            </a:r>
          </a:p>
          <a:p>
            <a:r>
              <a:rPr lang="en-US" sz="500" dirty="0" smtClean="0"/>
              <a:t>'.</a:t>
            </a:r>
          </a:p>
          <a:p>
            <a:r>
              <a:rPr lang="en-US" sz="500" dirty="0" smtClean="0"/>
              <a:t>,</a:t>
            </a:r>
          </a:p>
          <a:p>
            <a:r>
              <a:rPr lang="en-US" sz="500" dirty="0" smtClean="0"/>
              <a:t>] ^ \ -</a:t>
            </a:r>
          </a:p>
          <a:p>
            <a:r>
              <a:rPr lang="en-US" sz="500" dirty="0" smtClean="0"/>
              <a:t>.</a:t>
            </a:r>
          </a:p>
          <a:p>
            <a:r>
              <a:rPr lang="en-US" sz="500" dirty="0" smtClean="0"/>
              <a:t>Mjr84 </a:t>
            </a:r>
            <a:r>
              <a:rPr lang="en-US" sz="500" dirty="0" err="1" smtClean="0"/>
              <a:t>f</a:t>
            </a:r>
            <a:r>
              <a:rPr lang="en-US" sz="500" dirty="0" smtClean="0"/>
              <a:t> -.`</a:t>
            </a:r>
            <a:r>
              <a:rPr lang="en-US" sz="500" dirty="0" err="1" smtClean="0"/>
              <a:t>j</a:t>
            </a:r>
            <a:r>
              <a:rPr lang="en-US" sz="500" dirty="0" smtClean="0"/>
              <a:t>;:;;(::,,':-`;\{::'</a:t>
            </a:r>
          </a:p>
          <a:p>
            <a:r>
              <a:rPr lang="en-US" sz="500" dirty="0" smtClean="0"/>
              <a:t>`{ \</a:t>
            </a:r>
            <a:r>
              <a:rPr lang="en-US" sz="500" dirty="0" err="1" smtClean="0"/>
              <a:t>q</a:t>
            </a:r>
            <a:r>
              <a:rPr lang="en-US" sz="500" dirty="0" smtClean="0"/>
              <a:t>-/ </a:t>
            </a:r>
            <a:r>
              <a:rPr lang="en-US" sz="500" dirty="0" err="1" smtClean="0"/>
              <a:t>f</a:t>
            </a:r>
            <a:r>
              <a:rPr lang="en-US" sz="500" dirty="0" smtClean="0"/>
              <a:t>':- ' ;</a:t>
            </a:r>
          </a:p>
          <a:p>
            <a:r>
              <a:rPr lang="en-US" sz="500" dirty="0" err="1" smtClean="0"/>
              <a:t>l</a:t>
            </a:r>
            <a:endParaRPr lang="en-US" sz="500" dirty="0" smtClean="0"/>
          </a:p>
          <a:p>
            <a:r>
              <a:rPr lang="en-US" sz="500" dirty="0" smtClean="0"/>
              <a:t>&lt;~.</a:t>
            </a:r>
          </a:p>
          <a:p>
            <a:r>
              <a:rPr lang="en-US" sz="500" dirty="0" smtClean="0"/>
              <a:t>,,. ' &gt; .</a:t>
            </a:r>
          </a:p>
          <a:p>
            <a:r>
              <a:rPr lang="en-US" sz="500" dirty="0" smtClean="0"/>
              <a:t>, ^ - '{V4 </a:t>
            </a:r>
            <a:r>
              <a:rPr lang="en-US" sz="500" dirty="0" err="1" smtClean="0"/>
              <a:t>v</a:t>
            </a:r>
            <a:endParaRPr lang="en-US" sz="500" dirty="0" smtClean="0"/>
          </a:p>
          <a:p>
            <a:r>
              <a:rPr lang="en-US" sz="500" dirty="0" err="1" smtClean="0"/>
              <a:t>w/,v</a:t>
            </a:r>
            <a:r>
              <a:rPr lang="en-US" sz="500" dirty="0" smtClean="0"/>
              <a:t>^:,' ` ,</a:t>
            </a:r>
          </a:p>
          <a:p>
            <a:r>
              <a:rPr lang="en-US" sz="500" dirty="0" smtClean="0"/>
              <a:t>rflr8IJY,\-</a:t>
            </a:r>
          </a:p>
          <a:p>
            <a:r>
              <a:rPr lang="en-US" sz="500" dirty="0" smtClean="0"/>
              <a:t>` 4r * ^ , -</a:t>
            </a:r>
            <a:r>
              <a:rPr lang="en-US" sz="500" dirty="0" err="1" smtClean="0"/>
              <a:t>j</a:t>
            </a:r>
            <a:endParaRPr lang="en-US" sz="500" dirty="0" smtClean="0"/>
          </a:p>
          <a:p>
            <a:r>
              <a:rPr lang="en-US" sz="500" dirty="0" smtClean="0"/>
              <a:t>' ,,; -</a:t>
            </a:r>
          </a:p>
          <a:p>
            <a:r>
              <a:rPr lang="en-US" sz="500" dirty="0" smtClean="0"/>
              <a:t>'' '</a:t>
            </a:r>
          </a:p>
          <a:p>
            <a:r>
              <a:rPr lang="en-US" sz="500" dirty="0" smtClean="0"/>
              <a:t>, </a:t>
            </a:r>
            <a:r>
              <a:rPr lang="en-US" sz="500" dirty="0" err="1" smtClean="0"/>
              <a:t>k</a:t>
            </a:r>
            <a:r>
              <a:rPr lang="en-US" sz="500" dirty="0" smtClean="0"/>
              <a:t> -</a:t>
            </a:r>
          </a:p>
          <a:p>
            <a:r>
              <a:rPr lang="en-US" sz="500" dirty="0" smtClean="0"/>
              <a:t>|</a:t>
            </a:r>
            <a:endParaRPr lang="en-US" sz="500" dirty="0"/>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Successes</a:t>
            </a:r>
            <a:endParaRPr lang="en-US" dirty="0"/>
          </a:p>
        </p:txBody>
      </p:sp>
      <p:pic>
        <p:nvPicPr>
          <p:cNvPr id="4" name="Picture 3" descr="carleton.jpg"/>
          <p:cNvPicPr>
            <a:picLocks noChangeAspect="1"/>
          </p:cNvPicPr>
          <p:nvPr/>
        </p:nvPicPr>
        <p:blipFill>
          <a:blip r:embed="rId2" cstate="print"/>
          <a:stretch>
            <a:fillRect/>
          </a:stretch>
        </p:blipFill>
        <p:spPr>
          <a:xfrm>
            <a:off x="1371600" y="3657600"/>
            <a:ext cx="2514600" cy="428961"/>
          </a:xfrm>
          <a:prstGeom prst="rect">
            <a:avLst/>
          </a:prstGeom>
        </p:spPr>
      </p:pic>
      <p:pic>
        <p:nvPicPr>
          <p:cNvPr id="5" name="Picture 4" descr="stopSign.png"/>
          <p:cNvPicPr>
            <a:picLocks noChangeAspect="1"/>
          </p:cNvPicPr>
          <p:nvPr/>
        </p:nvPicPr>
        <p:blipFill>
          <a:blip r:embed="rId3" cstate="print"/>
          <a:stretch>
            <a:fillRect/>
          </a:stretch>
        </p:blipFill>
        <p:spPr>
          <a:xfrm>
            <a:off x="1371600" y="1752600"/>
            <a:ext cx="1600200" cy="1600200"/>
          </a:xfrm>
          <a:prstGeom prst="rect">
            <a:avLst/>
          </a:prstGeom>
        </p:spPr>
      </p:pic>
      <p:pic>
        <p:nvPicPr>
          <p:cNvPr id="6" name="Picture 5" descr="owl.png"/>
          <p:cNvPicPr>
            <a:picLocks noChangeAspect="1"/>
          </p:cNvPicPr>
          <p:nvPr/>
        </p:nvPicPr>
        <p:blipFill>
          <a:blip r:embed="rId4" cstate="print"/>
          <a:stretch>
            <a:fillRect/>
          </a:stretch>
        </p:blipFill>
        <p:spPr>
          <a:xfrm>
            <a:off x="1066800" y="4724400"/>
            <a:ext cx="2057400" cy="1335388"/>
          </a:xfrm>
          <a:prstGeom prst="rect">
            <a:avLst/>
          </a:prstGeom>
        </p:spPr>
      </p:pic>
      <p:sp>
        <p:nvSpPr>
          <p:cNvPr id="7" name="Down Arrow 6"/>
          <p:cNvSpPr/>
          <p:nvPr/>
        </p:nvSpPr>
        <p:spPr>
          <a:xfrm rot="16200000">
            <a:off x="3200400" y="2362200"/>
            <a:ext cx="838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038600" y="2133600"/>
            <a:ext cx="457200" cy="646331"/>
          </a:xfrm>
          <a:prstGeom prst="rect">
            <a:avLst/>
          </a:prstGeom>
          <a:noFill/>
        </p:spPr>
        <p:txBody>
          <a:bodyPr wrap="square" rtlCol="0">
            <a:spAutoFit/>
          </a:bodyPr>
          <a:lstStyle/>
          <a:p>
            <a:r>
              <a:rPr lang="en-US" dirty="0" smtClean="0"/>
              <a:t>!t+</a:t>
            </a:r>
          </a:p>
          <a:p>
            <a:r>
              <a:rPr lang="en-US" dirty="0" smtClean="0"/>
              <a:t>! </a:t>
            </a:r>
            <a:endParaRPr lang="en-US" dirty="0"/>
          </a:p>
        </p:txBody>
      </p:sp>
      <p:sp>
        <p:nvSpPr>
          <p:cNvPr id="10" name="Down Arrow 9"/>
          <p:cNvSpPr/>
          <p:nvPr/>
        </p:nvSpPr>
        <p:spPr>
          <a:xfrm rot="16200000">
            <a:off x="3886200" y="3810000"/>
            <a:ext cx="838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648200" y="3505200"/>
            <a:ext cx="1143000" cy="1015663"/>
          </a:xfrm>
          <a:prstGeom prst="rect">
            <a:avLst/>
          </a:prstGeom>
          <a:noFill/>
        </p:spPr>
        <p:txBody>
          <a:bodyPr wrap="square" rtlCol="0">
            <a:spAutoFit/>
          </a:bodyPr>
          <a:lstStyle/>
          <a:p>
            <a:r>
              <a:rPr lang="en-US" sz="1200" dirty="0" smtClean="0"/>
              <a:t>" ~" " e :* ;</a:t>
            </a:r>
          </a:p>
          <a:p>
            <a:r>
              <a:rPr lang="en-US" sz="1200" dirty="0" smtClean="0"/>
              <a:t>" "</a:t>
            </a:r>
          </a:p>
          <a:p>
            <a:r>
              <a:rPr lang="en-US" sz="1200" dirty="0" smtClean="0"/>
              <a:t>_ w'~</a:t>
            </a:r>
          </a:p>
          <a:p>
            <a:r>
              <a:rPr lang="en-US" sz="1200" dirty="0" smtClean="0"/>
              <a:t>*</a:t>
            </a:r>
          </a:p>
          <a:p>
            <a:r>
              <a:rPr lang="en-US" sz="1200" dirty="0" smtClean="0"/>
              <a:t>~ </a:t>
            </a:r>
            <a:endParaRPr lang="en-US" sz="1200" dirty="0"/>
          </a:p>
        </p:txBody>
      </p:sp>
      <p:sp>
        <p:nvSpPr>
          <p:cNvPr id="12" name="Down Arrow 11"/>
          <p:cNvSpPr/>
          <p:nvPr/>
        </p:nvSpPr>
        <p:spPr>
          <a:xfrm rot="16200000">
            <a:off x="3048000" y="5257800"/>
            <a:ext cx="838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038600" y="5257800"/>
            <a:ext cx="1295400" cy="369332"/>
          </a:xfrm>
          <a:prstGeom prst="rect">
            <a:avLst/>
          </a:prstGeom>
          <a:noFill/>
        </p:spPr>
        <p:txBody>
          <a:bodyPr wrap="square" rtlCol="0">
            <a:spAutoFit/>
          </a:bodyPr>
          <a:lstStyle/>
          <a:p>
            <a:r>
              <a:rPr lang="en-US" dirty="0" smtClean="0"/>
              <a:t>^N:8\r5!</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Successes (cont.)</a:t>
            </a:r>
            <a:endParaRPr lang="en-US" dirty="0"/>
          </a:p>
        </p:txBody>
      </p:sp>
      <p:pic>
        <p:nvPicPr>
          <p:cNvPr id="4" name="Picture 3" descr="offWhites.jpg"/>
          <p:cNvPicPr>
            <a:picLocks noChangeAspect="1"/>
          </p:cNvPicPr>
          <p:nvPr/>
        </p:nvPicPr>
        <p:blipFill>
          <a:blip r:embed="rId2" cstate="print"/>
          <a:stretch>
            <a:fillRect/>
          </a:stretch>
        </p:blipFill>
        <p:spPr>
          <a:xfrm>
            <a:off x="228600" y="1295401"/>
            <a:ext cx="4267200" cy="2333536"/>
          </a:xfrm>
          <a:prstGeom prst="rect">
            <a:avLst/>
          </a:prstGeom>
        </p:spPr>
      </p:pic>
      <p:sp>
        <p:nvSpPr>
          <p:cNvPr id="5" name="TextBox 4"/>
          <p:cNvSpPr txBox="1"/>
          <p:nvPr/>
        </p:nvSpPr>
        <p:spPr>
          <a:xfrm>
            <a:off x="4495800" y="3276600"/>
            <a:ext cx="4495800" cy="3139321"/>
          </a:xfrm>
          <a:prstGeom prst="rect">
            <a:avLst/>
          </a:prstGeom>
          <a:noFill/>
        </p:spPr>
        <p:txBody>
          <a:bodyPr wrap="square" rtlCol="0">
            <a:spAutoFit/>
          </a:bodyPr>
          <a:lstStyle/>
          <a:p>
            <a:r>
              <a:rPr lang="en-US" dirty="0" smtClean="0"/>
              <a:t>'F-</a:t>
            </a:r>
            <a:r>
              <a:rPr lang="en-US" dirty="0" err="1" smtClean="0"/>
              <a:t>Wl</a:t>
            </a:r>
            <a:r>
              <a:rPr lang="en-US" dirty="0" smtClean="0"/>
              <a:t> </a:t>
            </a:r>
            <a:r>
              <a:rPr lang="en-US" dirty="0" err="1" smtClean="0"/>
              <a:t>lTES</a:t>
            </a:r>
            <a:r>
              <a:rPr lang="en-US" dirty="0" smtClean="0"/>
              <a:t> . Snow Milk Meringue Muslin</a:t>
            </a:r>
          </a:p>
          <a:p>
            <a:r>
              <a:rPr lang="en-US" dirty="0" smtClean="0"/>
              <a:t>White Cream Soda Rice Pudding Butter</a:t>
            </a:r>
          </a:p>
          <a:p>
            <a:r>
              <a:rPr lang="en-US" dirty="0" err="1" smtClean="0"/>
              <a:t>orthI-ead</a:t>
            </a:r>
            <a:r>
              <a:rPr lang="en-US" dirty="0" smtClean="0"/>
              <a:t> </a:t>
            </a:r>
            <a:r>
              <a:rPr lang="en-US" dirty="0" err="1" smtClean="0"/>
              <a:t>Heaw</a:t>
            </a:r>
            <a:r>
              <a:rPr lang="en-US" dirty="0" smtClean="0"/>
              <a:t> Cream vanilla </a:t>
            </a:r>
            <a:r>
              <a:rPr lang="en-US" dirty="0" err="1" smtClean="0"/>
              <a:t>Autique</a:t>
            </a:r>
            <a:r>
              <a:rPr lang="en-US" dirty="0" smtClean="0"/>
              <a:t> </a:t>
            </a:r>
            <a:r>
              <a:rPr lang="en-US" dirty="0" err="1" smtClean="0"/>
              <a:t>Iace</a:t>
            </a:r>
            <a:endParaRPr lang="en-US" dirty="0" smtClean="0"/>
          </a:p>
          <a:p>
            <a:r>
              <a:rPr lang="en-US" dirty="0" err="1" smtClean="0"/>
              <a:t>eswax</a:t>
            </a:r>
            <a:r>
              <a:rPr lang="en-US" dirty="0" smtClean="0"/>
              <a:t> Biscuit oatmeal </a:t>
            </a:r>
            <a:r>
              <a:rPr lang="en-US" dirty="0" err="1" smtClean="0"/>
              <a:t>Cottou</a:t>
            </a:r>
            <a:r>
              <a:rPr lang="en-US" dirty="0" smtClean="0"/>
              <a:t> String /</a:t>
            </a:r>
            <a:r>
              <a:rPr lang="en-US" dirty="0" err="1" smtClean="0"/>
              <a:t>moud</a:t>
            </a:r>
            <a:endParaRPr lang="en-US" dirty="0" smtClean="0"/>
          </a:p>
          <a:p>
            <a:r>
              <a:rPr lang="en-US" dirty="0" smtClean="0"/>
              <a:t>- Stone Twine Distemper Parchment Chalk</a:t>
            </a:r>
          </a:p>
          <a:p>
            <a:r>
              <a:rPr lang="en-US" dirty="0" smtClean="0"/>
              <a:t>en</a:t>
            </a:r>
          </a:p>
          <a:p>
            <a:r>
              <a:rPr lang="en-US" dirty="0" err="1" smtClean="0"/>
              <a:t>oj</a:t>
            </a:r>
            <a:r>
              <a:rPr lang="en-US" dirty="0" smtClean="0"/>
              <a:t> </a:t>
            </a:r>
            <a:r>
              <a:rPr lang="en-US" dirty="0" err="1" smtClean="0"/>
              <a:t>Cocount</a:t>
            </a:r>
            <a:r>
              <a:rPr lang="en-US" dirty="0" smtClean="0"/>
              <a:t> </a:t>
            </a:r>
            <a:r>
              <a:rPr lang="en-US" dirty="0" err="1" smtClean="0"/>
              <a:t>Caulihower</a:t>
            </a:r>
            <a:r>
              <a:rPr lang="en-US" dirty="0" smtClean="0"/>
              <a:t> Feta Cheese </a:t>
            </a:r>
            <a:r>
              <a:rPr lang="en-US" dirty="0" err="1" smtClean="0"/>
              <a:t>Yojrt</a:t>
            </a:r>
            <a:endParaRPr lang="en-US" dirty="0" smtClean="0"/>
          </a:p>
          <a:p>
            <a:r>
              <a:rPr lang="en-US" dirty="0" err="1" smtClean="0"/>
              <a:t>te</a:t>
            </a:r>
            <a:r>
              <a:rPr lang="en-US" dirty="0" smtClean="0"/>
              <a:t> </a:t>
            </a:r>
            <a:r>
              <a:rPr lang="en-US" dirty="0" err="1" smtClean="0"/>
              <a:t>Cottou</a:t>
            </a:r>
            <a:r>
              <a:rPr lang="en-US" dirty="0" smtClean="0"/>
              <a:t> Balls Cloud Tuber-</a:t>
            </a:r>
            <a:r>
              <a:rPr lang="en-US" dirty="0" err="1" smtClean="0"/>
              <a:t>ose</a:t>
            </a:r>
            <a:r>
              <a:rPr lang="en-US" dirty="0" smtClean="0"/>
              <a:t> Mayonnaise</a:t>
            </a:r>
          </a:p>
          <a:p>
            <a:r>
              <a:rPr lang="it-IT" dirty="0" smtClean="0"/>
              <a:t>hite Chocolate Banaua Smoothie Mascarloue</a:t>
            </a:r>
          </a:p>
          <a:p>
            <a:r>
              <a:rPr lang="en-US" dirty="0" smtClean="0"/>
              <a:t>vas </a:t>
            </a:r>
            <a:r>
              <a:rPr lang="en-US" dirty="0" err="1" smtClean="0"/>
              <a:t>Majuolia</a:t>
            </a:r>
            <a:r>
              <a:rPr lang="en-US" dirty="0" smtClean="0"/>
              <a:t> </a:t>
            </a:r>
            <a:r>
              <a:rPr lang="en-US" dirty="0" err="1" smtClean="0"/>
              <a:t>Heml</a:t>
            </a:r>
            <a:r>
              <a:rPr lang="en-US" dirty="0" smtClean="0"/>
              <a:t> </a:t>
            </a:r>
            <a:r>
              <a:rPr lang="en-US" dirty="0" err="1" smtClean="0"/>
              <a:t>Porridje</a:t>
            </a:r>
            <a:r>
              <a:rPr lang="en-US" dirty="0" smtClean="0"/>
              <a:t> White </a:t>
            </a:r>
            <a:r>
              <a:rPr lang="en-US" dirty="0" err="1" smtClean="0"/>
              <a:t>Trufle</a:t>
            </a:r>
            <a:endParaRPr lang="en-US" dirty="0" smtClean="0"/>
          </a:p>
          <a:p>
            <a:r>
              <a:rPr lang="en-US" dirty="0" smtClean="0"/>
              <a:t>; </a:t>
            </a:r>
            <a:endParaRPr lang="en-US" dirty="0"/>
          </a:p>
        </p:txBody>
      </p:sp>
      <p:sp>
        <p:nvSpPr>
          <p:cNvPr id="8" name="Down Arrow 7"/>
          <p:cNvSpPr/>
          <p:nvPr/>
        </p:nvSpPr>
        <p:spPr>
          <a:xfrm>
            <a:off x="609600" y="3886200"/>
            <a:ext cx="8382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rot="16200000">
            <a:off x="3200400" y="5181600"/>
            <a:ext cx="8382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13"/>
          <p:cNvGrpSpPr/>
          <p:nvPr/>
        </p:nvGrpSpPr>
        <p:grpSpPr>
          <a:xfrm>
            <a:off x="0" y="5105400"/>
            <a:ext cx="2971800" cy="1219201"/>
            <a:chOff x="1295400" y="3809999"/>
            <a:chExt cx="2971800" cy="1219201"/>
          </a:xfrm>
        </p:grpSpPr>
        <p:grpSp>
          <p:nvGrpSpPr>
            <p:cNvPr id="6" name="Group 108"/>
            <p:cNvGrpSpPr/>
            <p:nvPr/>
          </p:nvGrpSpPr>
          <p:grpSpPr>
            <a:xfrm>
              <a:off x="1295400" y="3809999"/>
              <a:ext cx="2971799" cy="1219201"/>
              <a:chOff x="990600" y="1028697"/>
              <a:chExt cx="2033336" cy="442575"/>
            </a:xfrm>
          </p:grpSpPr>
          <p:sp>
            <p:nvSpPr>
              <p:cNvPr id="11" name="Rounded Rectangle 10"/>
              <p:cNvSpPr/>
              <p:nvPr/>
            </p:nvSpPr>
            <p:spPr>
              <a:xfrm>
                <a:off x="1199147" y="1028697"/>
                <a:ext cx="1824789" cy="3429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p:cNvSpPr txBox="1"/>
              <p:nvPr/>
            </p:nvSpPr>
            <p:spPr>
              <a:xfrm>
                <a:off x="990600" y="1295399"/>
                <a:ext cx="990600" cy="175873"/>
              </a:xfrm>
              <a:prstGeom prst="rect">
                <a:avLst/>
              </a:prstGeom>
              <a:noFill/>
            </p:spPr>
            <p:txBody>
              <a:bodyPr wrap="square" rtlCol="0">
                <a:spAutoFit/>
              </a:bodyPr>
              <a:lstStyle/>
              <a:p>
                <a:pPr algn="ctr"/>
                <a:endParaRPr lang="en-US" sz="1400" dirty="0"/>
              </a:p>
            </p:txBody>
          </p:sp>
        </p:grpSp>
        <p:sp>
          <p:nvSpPr>
            <p:cNvPr id="13" name="TextBox 12"/>
            <p:cNvSpPr txBox="1"/>
            <p:nvPr/>
          </p:nvSpPr>
          <p:spPr>
            <a:xfrm>
              <a:off x="1600200" y="3810000"/>
              <a:ext cx="2667000" cy="954107"/>
            </a:xfrm>
            <a:prstGeom prst="rect">
              <a:avLst/>
            </a:prstGeom>
            <a:noFill/>
          </p:spPr>
          <p:txBody>
            <a:bodyPr wrap="square" rtlCol="0">
              <a:spAutoFit/>
            </a:bodyPr>
            <a:lstStyle/>
            <a:p>
              <a:r>
                <a:rPr lang="en-US" sz="1400" dirty="0" smtClean="0"/>
                <a:t>Global </a:t>
              </a:r>
              <a:r>
                <a:rPr lang="en-US" sz="1400" dirty="0" err="1" smtClean="0"/>
                <a:t>Binarizer</a:t>
              </a:r>
              <a:endParaRPr lang="en-US" sz="1400" dirty="0" smtClean="0"/>
            </a:p>
            <a:p>
              <a:r>
                <a:rPr lang="en-US" sz="1400" dirty="0" smtClean="0"/>
                <a:t>Adaptive or Constant Threshold</a:t>
              </a:r>
            </a:p>
            <a:p>
              <a:r>
                <a:rPr lang="en-US" sz="1400" dirty="0" smtClean="0"/>
                <a:t>Template Matcher</a:t>
              </a:r>
            </a:p>
            <a:p>
              <a:r>
                <a:rPr lang="en-US" sz="1400" dirty="0" smtClean="0"/>
                <a:t>N-gram Linguist</a:t>
              </a:r>
            </a:p>
          </p:txBody>
        </p:sp>
      </p:gr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Successes</a:t>
            </a:r>
            <a:endParaRPr lang="en-US" dirty="0"/>
          </a:p>
        </p:txBody>
      </p:sp>
      <p:pic>
        <p:nvPicPr>
          <p:cNvPr id="5" name="Picture 4" descr="computer.jpg"/>
          <p:cNvPicPr>
            <a:picLocks noChangeAspect="1"/>
          </p:cNvPicPr>
          <p:nvPr/>
        </p:nvPicPr>
        <p:blipFill>
          <a:blip r:embed="rId2" cstate="print"/>
          <a:stretch>
            <a:fillRect/>
          </a:stretch>
        </p:blipFill>
        <p:spPr>
          <a:xfrm>
            <a:off x="762000" y="2057400"/>
            <a:ext cx="1219200" cy="1219200"/>
          </a:xfrm>
          <a:prstGeom prst="rect">
            <a:avLst/>
          </a:prstGeom>
        </p:spPr>
      </p:pic>
      <p:pic>
        <p:nvPicPr>
          <p:cNvPr id="7" name="Picture 6" descr="tester.png"/>
          <p:cNvPicPr>
            <a:picLocks noChangeAspect="1"/>
          </p:cNvPicPr>
          <p:nvPr/>
        </p:nvPicPr>
        <p:blipFill>
          <a:blip r:embed="rId3" cstate="print"/>
          <a:stretch>
            <a:fillRect/>
          </a:stretch>
        </p:blipFill>
        <p:spPr>
          <a:xfrm>
            <a:off x="762000" y="5257800"/>
            <a:ext cx="1195754" cy="609600"/>
          </a:xfrm>
          <a:prstGeom prst="rect">
            <a:avLst/>
          </a:prstGeom>
        </p:spPr>
      </p:pic>
      <p:pic>
        <p:nvPicPr>
          <p:cNvPr id="8" name="Picture 7" descr="tester2.png"/>
          <p:cNvPicPr>
            <a:picLocks noChangeAspect="1"/>
          </p:cNvPicPr>
          <p:nvPr/>
        </p:nvPicPr>
        <p:blipFill>
          <a:blip r:embed="rId4" cstate="print"/>
          <a:stretch>
            <a:fillRect/>
          </a:stretch>
        </p:blipFill>
        <p:spPr>
          <a:xfrm>
            <a:off x="609600" y="3810000"/>
            <a:ext cx="1484907" cy="685800"/>
          </a:xfrm>
          <a:prstGeom prst="rect">
            <a:avLst/>
          </a:prstGeom>
        </p:spPr>
      </p:pic>
      <p:grpSp>
        <p:nvGrpSpPr>
          <p:cNvPr id="3" name="Group 12"/>
          <p:cNvGrpSpPr/>
          <p:nvPr/>
        </p:nvGrpSpPr>
        <p:grpSpPr>
          <a:xfrm>
            <a:off x="2590800" y="2057401"/>
            <a:ext cx="1600200" cy="1042581"/>
            <a:chOff x="2743200" y="4114800"/>
            <a:chExt cx="1447800" cy="1143000"/>
          </a:xfrm>
        </p:grpSpPr>
        <p:sp>
          <p:nvSpPr>
            <p:cNvPr id="11" name="Rounded Rectangle 10"/>
            <p:cNvSpPr/>
            <p:nvPr/>
          </p:nvSpPr>
          <p:spPr>
            <a:xfrm>
              <a:off x="2743200" y="4114800"/>
              <a:ext cx="1447800"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p:cNvSpPr txBox="1"/>
            <p:nvPr/>
          </p:nvSpPr>
          <p:spPr>
            <a:xfrm>
              <a:off x="2743200" y="4114801"/>
              <a:ext cx="1447800" cy="1046005"/>
            </a:xfrm>
            <a:prstGeom prst="rect">
              <a:avLst/>
            </a:prstGeom>
            <a:noFill/>
          </p:spPr>
          <p:txBody>
            <a:bodyPr wrap="square" rtlCol="0">
              <a:spAutoFit/>
            </a:bodyPr>
            <a:lstStyle/>
            <a:p>
              <a:r>
                <a:rPr lang="en-US" sz="1400" dirty="0" smtClean="0"/>
                <a:t>Global </a:t>
              </a:r>
              <a:r>
                <a:rPr lang="en-US" sz="1400" dirty="0" err="1" smtClean="0"/>
                <a:t>Binarizer</a:t>
              </a:r>
              <a:endParaRPr lang="en-US" sz="1400" dirty="0" smtClean="0"/>
            </a:p>
            <a:p>
              <a:r>
                <a:rPr lang="en-US" sz="1400" dirty="0" smtClean="0"/>
                <a:t>Any </a:t>
              </a:r>
              <a:r>
                <a:rPr lang="en-US" sz="1400" dirty="0" err="1" smtClean="0"/>
                <a:t>Thresholder</a:t>
              </a:r>
              <a:endParaRPr lang="en-US" sz="1400" dirty="0" smtClean="0"/>
            </a:p>
            <a:p>
              <a:r>
                <a:rPr lang="en-US" sz="1400" dirty="0" smtClean="0"/>
                <a:t>Template Matcher</a:t>
              </a:r>
            </a:p>
            <a:p>
              <a:r>
                <a:rPr lang="en-US" sz="1400" dirty="0" smtClean="0"/>
                <a:t>Spelling Linguist</a:t>
              </a:r>
            </a:p>
          </p:txBody>
        </p:sp>
      </p:grpSp>
      <p:sp>
        <p:nvSpPr>
          <p:cNvPr id="14" name="Down Arrow 13"/>
          <p:cNvSpPr/>
          <p:nvPr/>
        </p:nvSpPr>
        <p:spPr>
          <a:xfrm rot="16200000">
            <a:off x="1943100" y="2400300"/>
            <a:ext cx="838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14"/>
          <p:cNvSpPr/>
          <p:nvPr/>
        </p:nvSpPr>
        <p:spPr>
          <a:xfrm rot="16200000">
            <a:off x="4076700" y="2476500"/>
            <a:ext cx="838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648200" y="2133600"/>
            <a:ext cx="2057400" cy="1200329"/>
          </a:xfrm>
          <a:prstGeom prst="rect">
            <a:avLst/>
          </a:prstGeom>
          <a:noFill/>
        </p:spPr>
        <p:txBody>
          <a:bodyPr wrap="square" rtlCol="0">
            <a:spAutoFit/>
          </a:bodyPr>
          <a:lstStyle/>
          <a:p>
            <a:r>
              <a:rPr lang="en-US" dirty="0" smtClean="0"/>
              <a:t>fix your computer</a:t>
            </a:r>
          </a:p>
          <a:p>
            <a:r>
              <a:rPr lang="en-US" dirty="0" smtClean="0"/>
              <a:t>I will Nor</a:t>
            </a:r>
          </a:p>
          <a:p>
            <a:r>
              <a:rPr lang="en-US" dirty="0" smtClean="0"/>
              <a:t>No</a:t>
            </a:r>
          </a:p>
          <a:p>
            <a:r>
              <a:rPr lang="en-US" dirty="0" smtClean="0"/>
              <a:t>for free</a:t>
            </a:r>
          </a:p>
        </p:txBody>
      </p:sp>
      <p:grpSp>
        <p:nvGrpSpPr>
          <p:cNvPr id="4" name="Group 16"/>
          <p:cNvGrpSpPr/>
          <p:nvPr/>
        </p:nvGrpSpPr>
        <p:grpSpPr>
          <a:xfrm>
            <a:off x="2590800" y="3657600"/>
            <a:ext cx="1905000" cy="990600"/>
            <a:chOff x="2743200" y="4114800"/>
            <a:chExt cx="1447800" cy="1169552"/>
          </a:xfrm>
        </p:grpSpPr>
        <p:sp>
          <p:nvSpPr>
            <p:cNvPr id="18" name="Rounded Rectangle 17"/>
            <p:cNvSpPr/>
            <p:nvPr/>
          </p:nvSpPr>
          <p:spPr>
            <a:xfrm>
              <a:off x="2743200" y="4114800"/>
              <a:ext cx="1447800"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TextBox 18"/>
            <p:cNvSpPr txBox="1"/>
            <p:nvPr/>
          </p:nvSpPr>
          <p:spPr>
            <a:xfrm>
              <a:off x="2743200" y="4114801"/>
              <a:ext cx="1447800" cy="1169551"/>
            </a:xfrm>
            <a:prstGeom prst="rect">
              <a:avLst/>
            </a:prstGeom>
            <a:noFill/>
          </p:spPr>
          <p:txBody>
            <a:bodyPr wrap="square" rtlCol="0">
              <a:spAutoFit/>
            </a:bodyPr>
            <a:lstStyle/>
            <a:p>
              <a:r>
                <a:rPr lang="en-US" sz="1400" dirty="0" smtClean="0"/>
                <a:t>Any </a:t>
              </a:r>
              <a:r>
                <a:rPr lang="en-US" sz="1400" dirty="0" err="1" smtClean="0"/>
                <a:t>Binarizer</a:t>
              </a:r>
              <a:endParaRPr lang="en-US" sz="1400" dirty="0" smtClean="0"/>
            </a:p>
            <a:p>
              <a:r>
                <a:rPr lang="en-US" sz="1400" dirty="0" smtClean="0"/>
                <a:t>Any </a:t>
              </a:r>
              <a:r>
                <a:rPr lang="en-US" sz="1400" dirty="0" err="1" smtClean="0"/>
                <a:t>Thresholder</a:t>
              </a:r>
              <a:endParaRPr lang="en-US" sz="1400" dirty="0" smtClean="0"/>
            </a:p>
            <a:p>
              <a:r>
                <a:rPr lang="en-US" sz="1400" dirty="0" smtClean="0"/>
                <a:t>Any Matcher</a:t>
              </a:r>
            </a:p>
            <a:p>
              <a:r>
                <a:rPr lang="en-US" sz="1400" dirty="0" smtClean="0"/>
                <a:t>Any Linguist (not null)</a:t>
              </a:r>
            </a:p>
          </p:txBody>
        </p:sp>
      </p:grpSp>
      <p:sp>
        <p:nvSpPr>
          <p:cNvPr id="20" name="Down Arrow 19"/>
          <p:cNvSpPr/>
          <p:nvPr/>
        </p:nvSpPr>
        <p:spPr>
          <a:xfrm rot="16200000">
            <a:off x="1943100" y="4000500"/>
            <a:ext cx="838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wn Arrow 20"/>
          <p:cNvSpPr/>
          <p:nvPr/>
        </p:nvSpPr>
        <p:spPr>
          <a:xfrm rot="16200000">
            <a:off x="4381500" y="4076700"/>
            <a:ext cx="838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21"/>
          <p:cNvGrpSpPr/>
          <p:nvPr/>
        </p:nvGrpSpPr>
        <p:grpSpPr>
          <a:xfrm>
            <a:off x="2667000" y="5029200"/>
            <a:ext cx="2667000" cy="990600"/>
            <a:chOff x="2743200" y="4114800"/>
            <a:chExt cx="1447800" cy="1143000"/>
          </a:xfrm>
        </p:grpSpPr>
        <p:sp>
          <p:nvSpPr>
            <p:cNvPr id="23" name="Rounded Rectangle 22"/>
            <p:cNvSpPr/>
            <p:nvPr/>
          </p:nvSpPr>
          <p:spPr>
            <a:xfrm>
              <a:off x="2743200" y="4114800"/>
              <a:ext cx="1447800"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TextBox 23"/>
            <p:cNvSpPr txBox="1"/>
            <p:nvPr/>
          </p:nvSpPr>
          <p:spPr>
            <a:xfrm>
              <a:off x="2743200" y="4114801"/>
              <a:ext cx="1447800" cy="1100893"/>
            </a:xfrm>
            <a:prstGeom prst="rect">
              <a:avLst/>
            </a:prstGeom>
            <a:noFill/>
          </p:spPr>
          <p:txBody>
            <a:bodyPr wrap="square" rtlCol="0">
              <a:spAutoFit/>
            </a:bodyPr>
            <a:lstStyle/>
            <a:p>
              <a:r>
                <a:rPr lang="en-US" sz="1400" dirty="0" smtClean="0"/>
                <a:t>Any </a:t>
              </a:r>
              <a:r>
                <a:rPr lang="en-US" sz="1400" dirty="0" err="1" smtClean="0"/>
                <a:t>Binarizer</a:t>
              </a:r>
              <a:endParaRPr lang="en-US" sz="1400" dirty="0" smtClean="0"/>
            </a:p>
            <a:p>
              <a:r>
                <a:rPr lang="en-US" sz="1400" dirty="0" smtClean="0"/>
                <a:t>Any </a:t>
              </a:r>
              <a:r>
                <a:rPr lang="en-US" sz="1400" dirty="0" err="1" smtClean="0"/>
                <a:t>Thresholder</a:t>
              </a:r>
              <a:endParaRPr lang="en-US" sz="1400" dirty="0" smtClean="0"/>
            </a:p>
            <a:p>
              <a:r>
                <a:rPr lang="en-US" sz="1400" dirty="0" smtClean="0"/>
                <a:t>Histogram or Template Matcher</a:t>
              </a:r>
            </a:p>
            <a:p>
              <a:r>
                <a:rPr lang="en-US" sz="1400" dirty="0" smtClean="0"/>
                <a:t>Any Linguist (not null)</a:t>
              </a:r>
            </a:p>
          </p:txBody>
        </p:sp>
      </p:grpSp>
      <p:sp>
        <p:nvSpPr>
          <p:cNvPr id="25" name="Down Arrow 24"/>
          <p:cNvSpPr/>
          <p:nvPr/>
        </p:nvSpPr>
        <p:spPr>
          <a:xfrm rot="16200000">
            <a:off x="2019300" y="5372100"/>
            <a:ext cx="838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p:nvPr/>
        </p:nvSpPr>
        <p:spPr>
          <a:xfrm rot="16200000">
            <a:off x="5372100" y="5372100"/>
            <a:ext cx="838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5334000" y="3962400"/>
            <a:ext cx="2209800" cy="523220"/>
          </a:xfrm>
          <a:prstGeom prst="rect">
            <a:avLst/>
          </a:prstGeom>
          <a:noFill/>
        </p:spPr>
        <p:txBody>
          <a:bodyPr wrap="square" rtlCol="0">
            <a:spAutoFit/>
          </a:bodyPr>
          <a:lstStyle/>
          <a:p>
            <a:r>
              <a:rPr lang="en-US" sz="2800" dirty="0" smtClean="0"/>
              <a:t>This</a:t>
            </a:r>
            <a:endParaRPr lang="en-US" sz="2800" dirty="0"/>
          </a:p>
        </p:txBody>
      </p:sp>
      <p:sp>
        <p:nvSpPr>
          <p:cNvPr id="28" name="TextBox 27"/>
          <p:cNvSpPr txBox="1"/>
          <p:nvPr/>
        </p:nvSpPr>
        <p:spPr>
          <a:xfrm>
            <a:off x="6248400" y="5257800"/>
            <a:ext cx="1600200" cy="523220"/>
          </a:xfrm>
          <a:prstGeom prst="rect">
            <a:avLst/>
          </a:prstGeom>
          <a:noFill/>
        </p:spPr>
        <p:txBody>
          <a:bodyPr wrap="square" rtlCol="0">
            <a:spAutoFit/>
          </a:bodyPr>
          <a:lstStyle/>
          <a:p>
            <a:r>
              <a:rPr lang="en-US" sz="2800" dirty="0" smtClean="0"/>
              <a:t>THIS</a:t>
            </a:r>
            <a:endParaRPr lang="en-US" sz="2800" dirty="0"/>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Success (cont.)</a:t>
            </a:r>
            <a:endParaRPr lang="en-US" dirty="0"/>
          </a:p>
        </p:txBody>
      </p:sp>
      <p:pic>
        <p:nvPicPr>
          <p:cNvPr id="6" name="Picture 5" descr="shortScan.png"/>
          <p:cNvPicPr>
            <a:picLocks noChangeAspect="1"/>
          </p:cNvPicPr>
          <p:nvPr/>
        </p:nvPicPr>
        <p:blipFill>
          <a:blip r:embed="rId2" cstate="print"/>
          <a:stretch>
            <a:fillRect/>
          </a:stretch>
        </p:blipFill>
        <p:spPr>
          <a:xfrm>
            <a:off x="609600" y="1752600"/>
            <a:ext cx="6820930" cy="1409913"/>
          </a:xfrm>
          <a:prstGeom prst="rect">
            <a:avLst/>
          </a:prstGeom>
        </p:spPr>
      </p:pic>
      <p:sp>
        <p:nvSpPr>
          <p:cNvPr id="7" name="TextBox 6"/>
          <p:cNvSpPr txBox="1"/>
          <p:nvPr/>
        </p:nvSpPr>
        <p:spPr>
          <a:xfrm>
            <a:off x="1752600" y="5257800"/>
            <a:ext cx="5029200" cy="1384995"/>
          </a:xfrm>
          <a:prstGeom prst="rect">
            <a:avLst/>
          </a:prstGeom>
          <a:noFill/>
        </p:spPr>
        <p:txBody>
          <a:bodyPr wrap="square" rtlCol="0">
            <a:spAutoFit/>
          </a:bodyPr>
          <a:lstStyle/>
          <a:p>
            <a:r>
              <a:rPr lang="en-US" sz="1400" dirty="0" err="1" smtClean="0"/>
              <a:t>xondpy</a:t>
            </a:r>
            <a:r>
              <a:rPr lang="en-US" sz="1400" dirty="0" smtClean="0"/>
              <a:t>, </a:t>
            </a:r>
            <a:r>
              <a:rPr lang="en-US" sz="1400" dirty="0" err="1" smtClean="0"/>
              <a:t>Ap</a:t>
            </a:r>
            <a:r>
              <a:rPr lang="en-US" sz="1400" dirty="0" smtClean="0"/>
              <a:t>)1 8, 1872</a:t>
            </a:r>
          </a:p>
          <a:p>
            <a:r>
              <a:rPr lang="pt-BR" sz="1400" dirty="0" smtClean="0"/>
              <a:t>c-e aro-d 1a'-. A --or-wpr PQaoed Pa 1j. a mo-,= -ilv:;; :;n:e</a:t>
            </a:r>
          </a:p>
          <a:p>
            <a:r>
              <a:rPr lang="en-US" sz="1400" dirty="0" err="1" smtClean="0"/>
              <a:t>ujp</a:t>
            </a:r>
            <a:r>
              <a:rPr lang="en-US" sz="1400" dirty="0" smtClean="0"/>
              <a:t> /1b 1)</a:t>
            </a:r>
            <a:r>
              <a:rPr lang="en-US" sz="1400" dirty="0" err="1" smtClean="0"/>
              <a:t>oo</a:t>
            </a:r>
            <a:r>
              <a:rPr lang="en-US" sz="1400" dirty="0" smtClean="0"/>
              <a:t> 11.ra or -o. The o-</a:t>
            </a:r>
            <a:r>
              <a:rPr lang="en-US" sz="1400" dirty="0" err="1" smtClean="0"/>
              <a:t>ow</a:t>
            </a:r>
            <a:r>
              <a:rPr lang="en-US" sz="1400" dirty="0" smtClean="0"/>
              <a:t> I! beep </a:t>
            </a:r>
            <a:r>
              <a:rPr lang="en-US" sz="1400" dirty="0" err="1" smtClean="0"/>
              <a:t>waulw</a:t>
            </a:r>
            <a:r>
              <a:rPr lang="en-US" sz="1400" dirty="0" smtClean="0"/>
              <a:t>-, -d }d</a:t>
            </a:r>
          </a:p>
          <a:p>
            <a:r>
              <a:rPr lang="en-US" sz="1400" dirty="0" err="1" smtClean="0"/>
              <a:t>cloihos</a:t>
            </a:r>
            <a:r>
              <a:rPr lang="en-US" sz="1400" dirty="0" smtClean="0"/>
              <a:t> all b-8 ,n the )-, -. rp1)or </a:t>
            </a:r>
            <a:r>
              <a:rPr lang="en-US" sz="1400" dirty="0" err="1" smtClean="0"/>
              <a:t>aqYu</a:t>
            </a:r>
            <a:r>
              <a:rPr lang="en-US" sz="1400" dirty="0" smtClean="0"/>
              <a:t> 1,oy w-b .very </a:t>
            </a:r>
            <a:r>
              <a:rPr lang="en-US" sz="1400" dirty="0" err="1" smtClean="0"/>
              <a:t>Xoudey</a:t>
            </a:r>
            <a:r>
              <a:rPr lang="en-US" sz="1400" dirty="0" smtClean="0"/>
              <a:t>,</a:t>
            </a:r>
          </a:p>
          <a:p>
            <a:r>
              <a:rPr lang="en-US" sz="1400" dirty="0" smtClean="0"/>
              <a:t>an 11ey have .</a:t>
            </a:r>
            <a:r>
              <a:rPr lang="en-US" sz="1400" dirty="0" err="1" smtClean="0"/>
              <a:t>wasti</a:t>
            </a:r>
            <a:r>
              <a:rPr lang="en-US" sz="1400" dirty="0" smtClean="0"/>
              <a:t>- </a:t>
            </a:r>
            <a:r>
              <a:rPr lang="en-US" sz="1400" dirty="0" err="1" smtClean="0"/>
              <a:t>daya</a:t>
            </a:r>
            <a:r>
              <a:rPr lang="en-US" sz="1400" dirty="0" smtClean="0"/>
              <a:t>,, Just as we do e1 home .</a:t>
            </a:r>
          </a:p>
          <a:p>
            <a:r>
              <a:rPr lang="en-US" sz="1400" dirty="0" smtClean="0"/>
              <a:t>be 1Qqked </a:t>
            </a:r>
            <a:r>
              <a:rPr lang="en-US" sz="1400" dirty="0" err="1" smtClean="0"/>
              <a:t>ojp</a:t>
            </a:r>
            <a:r>
              <a:rPr lang="en-US" sz="1400" dirty="0" smtClean="0"/>
              <a:t> 1n the !1erucou, -d toward </a:t>
            </a:r>
            <a:r>
              <a:rPr lang="en-US" sz="1400" dirty="0" err="1" smtClean="0"/>
              <a:t>ni</a:t>
            </a:r>
            <a:endParaRPr lang="en-US" sz="1400" dirty="0"/>
          </a:p>
        </p:txBody>
      </p:sp>
      <p:sp>
        <p:nvSpPr>
          <p:cNvPr id="8" name="Down Arrow 7"/>
          <p:cNvSpPr/>
          <p:nvPr/>
        </p:nvSpPr>
        <p:spPr>
          <a:xfrm>
            <a:off x="3505200" y="3124200"/>
            <a:ext cx="1066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9"/>
          <p:cNvGrpSpPr/>
          <p:nvPr/>
        </p:nvGrpSpPr>
        <p:grpSpPr>
          <a:xfrm>
            <a:off x="3276600" y="3581400"/>
            <a:ext cx="1524000" cy="1042581"/>
            <a:chOff x="2743200" y="4114800"/>
            <a:chExt cx="1447800" cy="1143000"/>
          </a:xfrm>
        </p:grpSpPr>
        <p:sp>
          <p:nvSpPr>
            <p:cNvPr id="11" name="Rounded Rectangle 10"/>
            <p:cNvSpPr/>
            <p:nvPr/>
          </p:nvSpPr>
          <p:spPr>
            <a:xfrm>
              <a:off x="2743200" y="4114800"/>
              <a:ext cx="1447800"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p:cNvSpPr txBox="1"/>
            <p:nvPr/>
          </p:nvSpPr>
          <p:spPr>
            <a:xfrm>
              <a:off x="2743200" y="4114801"/>
              <a:ext cx="1447800" cy="1046005"/>
            </a:xfrm>
            <a:prstGeom prst="rect">
              <a:avLst/>
            </a:prstGeom>
            <a:noFill/>
          </p:spPr>
          <p:txBody>
            <a:bodyPr wrap="square" rtlCol="0">
              <a:spAutoFit/>
            </a:bodyPr>
            <a:lstStyle/>
            <a:p>
              <a:r>
                <a:rPr lang="en-US" sz="1400" dirty="0" smtClean="0"/>
                <a:t>Any </a:t>
              </a:r>
              <a:r>
                <a:rPr lang="en-US" sz="1400" dirty="0" err="1" smtClean="0"/>
                <a:t>Binarizer</a:t>
              </a:r>
              <a:endParaRPr lang="en-US" sz="1400" dirty="0" smtClean="0"/>
            </a:p>
            <a:p>
              <a:r>
                <a:rPr lang="en-US" sz="1400" dirty="0" smtClean="0"/>
                <a:t>Any </a:t>
              </a:r>
              <a:r>
                <a:rPr lang="en-US" sz="1400" dirty="0" err="1" smtClean="0"/>
                <a:t>Thresholder</a:t>
              </a:r>
              <a:endParaRPr lang="en-US" sz="1400" dirty="0" smtClean="0"/>
            </a:p>
            <a:p>
              <a:r>
                <a:rPr lang="en-US" sz="1400" dirty="0" smtClean="0"/>
                <a:t>Template Matcher</a:t>
              </a:r>
            </a:p>
            <a:p>
              <a:r>
                <a:rPr lang="en-US" sz="1400" dirty="0" smtClean="0"/>
                <a:t>Spelling Linguist</a:t>
              </a:r>
            </a:p>
          </p:txBody>
        </p:sp>
      </p:grpSp>
      <p:sp>
        <p:nvSpPr>
          <p:cNvPr id="13" name="Down Arrow 12"/>
          <p:cNvSpPr/>
          <p:nvPr/>
        </p:nvSpPr>
        <p:spPr>
          <a:xfrm>
            <a:off x="3505200" y="4800600"/>
            <a:ext cx="1066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Success (cont.)</a:t>
            </a:r>
            <a:endParaRPr lang="en-US" dirty="0"/>
          </a:p>
        </p:txBody>
      </p:sp>
      <p:pic>
        <p:nvPicPr>
          <p:cNvPr id="5" name="Picture 4" descr="tester3.png"/>
          <p:cNvPicPr>
            <a:picLocks noChangeAspect="1"/>
          </p:cNvPicPr>
          <p:nvPr/>
        </p:nvPicPr>
        <p:blipFill>
          <a:blip r:embed="rId2" cstate="print"/>
          <a:stretch>
            <a:fillRect/>
          </a:stretch>
        </p:blipFill>
        <p:spPr>
          <a:xfrm>
            <a:off x="0" y="1676400"/>
            <a:ext cx="3679256" cy="1676400"/>
          </a:xfrm>
          <a:prstGeom prst="rect">
            <a:avLst/>
          </a:prstGeom>
        </p:spPr>
      </p:pic>
      <p:grpSp>
        <p:nvGrpSpPr>
          <p:cNvPr id="3" name="Group 5"/>
          <p:cNvGrpSpPr/>
          <p:nvPr/>
        </p:nvGrpSpPr>
        <p:grpSpPr>
          <a:xfrm>
            <a:off x="4191000" y="1905000"/>
            <a:ext cx="1524000" cy="1042581"/>
            <a:chOff x="2743200" y="4114800"/>
            <a:chExt cx="1447800" cy="1143000"/>
          </a:xfrm>
        </p:grpSpPr>
        <p:sp>
          <p:nvSpPr>
            <p:cNvPr id="7" name="Rounded Rectangle 6"/>
            <p:cNvSpPr/>
            <p:nvPr/>
          </p:nvSpPr>
          <p:spPr>
            <a:xfrm>
              <a:off x="2743200" y="4114800"/>
              <a:ext cx="1447800"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extBox 7"/>
            <p:cNvSpPr txBox="1"/>
            <p:nvPr/>
          </p:nvSpPr>
          <p:spPr>
            <a:xfrm>
              <a:off x="2743200" y="4114800"/>
              <a:ext cx="1447800" cy="1046004"/>
            </a:xfrm>
            <a:prstGeom prst="rect">
              <a:avLst/>
            </a:prstGeom>
            <a:noFill/>
          </p:spPr>
          <p:txBody>
            <a:bodyPr wrap="square" rtlCol="0">
              <a:spAutoFit/>
            </a:bodyPr>
            <a:lstStyle/>
            <a:p>
              <a:r>
                <a:rPr lang="en-US" sz="1400" dirty="0" smtClean="0"/>
                <a:t>Any </a:t>
              </a:r>
              <a:r>
                <a:rPr lang="en-US" sz="1400" dirty="0" err="1" smtClean="0"/>
                <a:t>Binarizer</a:t>
              </a:r>
              <a:endParaRPr lang="en-US" sz="1400" dirty="0" smtClean="0"/>
            </a:p>
            <a:p>
              <a:r>
                <a:rPr lang="en-US" sz="1400" dirty="0" smtClean="0"/>
                <a:t>Any </a:t>
              </a:r>
              <a:r>
                <a:rPr lang="en-US" sz="1400" dirty="0" err="1" smtClean="0"/>
                <a:t>Thresholder</a:t>
              </a:r>
              <a:endParaRPr lang="en-US" sz="1400" dirty="0" smtClean="0"/>
            </a:p>
            <a:p>
              <a:r>
                <a:rPr lang="en-US" sz="1400" dirty="0" smtClean="0"/>
                <a:t>Template Matcher</a:t>
              </a:r>
            </a:p>
            <a:p>
              <a:r>
                <a:rPr lang="en-US" sz="1400" dirty="0" smtClean="0"/>
                <a:t>Spelling Linguist</a:t>
              </a:r>
            </a:p>
          </p:txBody>
        </p:sp>
      </p:grpSp>
      <p:sp>
        <p:nvSpPr>
          <p:cNvPr id="16" name="TextBox 15"/>
          <p:cNvSpPr txBox="1"/>
          <p:nvPr/>
        </p:nvSpPr>
        <p:spPr>
          <a:xfrm>
            <a:off x="6477000" y="1981200"/>
            <a:ext cx="2514600" cy="1200329"/>
          </a:xfrm>
          <a:prstGeom prst="rect">
            <a:avLst/>
          </a:prstGeom>
          <a:noFill/>
        </p:spPr>
        <p:txBody>
          <a:bodyPr wrap="square" rtlCol="0">
            <a:spAutoFit/>
          </a:bodyPr>
          <a:lstStyle/>
          <a:p>
            <a:r>
              <a:rPr lang="en-US" sz="2400" dirty="0" smtClean="0"/>
              <a:t>There are people</a:t>
            </a:r>
          </a:p>
          <a:p>
            <a:r>
              <a:rPr lang="en-US" sz="2400" dirty="0" smtClean="0"/>
              <a:t>here in this room.</a:t>
            </a:r>
          </a:p>
          <a:p>
            <a:r>
              <a:rPr lang="en-US" sz="2400" dirty="0" smtClean="0"/>
              <a:t>Go find them.</a:t>
            </a:r>
            <a:endParaRPr lang="en-US" sz="2400" dirty="0"/>
          </a:p>
        </p:txBody>
      </p:sp>
      <p:sp>
        <p:nvSpPr>
          <p:cNvPr id="17" name="Down Arrow 16"/>
          <p:cNvSpPr/>
          <p:nvPr/>
        </p:nvSpPr>
        <p:spPr>
          <a:xfrm rot="16200000">
            <a:off x="3314700" y="2324100"/>
            <a:ext cx="838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rot="16200000">
            <a:off x="5676900" y="2247900"/>
            <a:ext cx="838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business.png"/>
          <p:cNvPicPr>
            <a:picLocks noChangeAspect="1"/>
          </p:cNvPicPr>
          <p:nvPr/>
        </p:nvPicPr>
        <p:blipFill>
          <a:blip r:embed="rId3" cstate="print"/>
          <a:stretch>
            <a:fillRect/>
          </a:stretch>
        </p:blipFill>
        <p:spPr>
          <a:xfrm>
            <a:off x="228600" y="3429000"/>
            <a:ext cx="4876800" cy="705498"/>
          </a:xfrm>
          <a:prstGeom prst="rect">
            <a:avLst/>
          </a:prstGeom>
        </p:spPr>
      </p:pic>
      <p:sp>
        <p:nvSpPr>
          <p:cNvPr id="27" name="Down Arrow 26"/>
          <p:cNvSpPr/>
          <p:nvPr/>
        </p:nvSpPr>
        <p:spPr>
          <a:xfrm>
            <a:off x="2133600" y="4572000"/>
            <a:ext cx="1371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27"/>
          <p:cNvGrpSpPr/>
          <p:nvPr/>
        </p:nvGrpSpPr>
        <p:grpSpPr>
          <a:xfrm>
            <a:off x="1752600" y="5181600"/>
            <a:ext cx="2286000" cy="1169551"/>
            <a:chOff x="2743200" y="4114799"/>
            <a:chExt cx="1447800" cy="1282199"/>
          </a:xfrm>
        </p:grpSpPr>
        <p:sp>
          <p:nvSpPr>
            <p:cNvPr id="29" name="Rounded Rectangle 28"/>
            <p:cNvSpPr/>
            <p:nvPr/>
          </p:nvSpPr>
          <p:spPr>
            <a:xfrm>
              <a:off x="2743200" y="4114800"/>
              <a:ext cx="1447800"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TextBox 29"/>
            <p:cNvSpPr txBox="1"/>
            <p:nvPr/>
          </p:nvSpPr>
          <p:spPr>
            <a:xfrm>
              <a:off x="2743200" y="4114799"/>
              <a:ext cx="1447800" cy="1282199"/>
            </a:xfrm>
            <a:prstGeom prst="rect">
              <a:avLst/>
            </a:prstGeom>
            <a:noFill/>
          </p:spPr>
          <p:txBody>
            <a:bodyPr wrap="square" rtlCol="0">
              <a:spAutoFit/>
            </a:bodyPr>
            <a:lstStyle/>
            <a:p>
              <a:r>
                <a:rPr lang="en-US" sz="1400" dirty="0" smtClean="0"/>
                <a:t>Any </a:t>
              </a:r>
              <a:r>
                <a:rPr lang="en-US" sz="1400" dirty="0" err="1" smtClean="0"/>
                <a:t>Binarizer</a:t>
              </a:r>
              <a:endParaRPr lang="en-US" sz="1400" dirty="0" smtClean="0"/>
            </a:p>
            <a:p>
              <a:r>
                <a:rPr lang="en-US" sz="1400" dirty="0" smtClean="0"/>
                <a:t>Proportion-</a:t>
              </a:r>
              <a:r>
                <a:rPr lang="en-US" sz="1400" dirty="0" err="1" smtClean="0"/>
                <a:t>Thresholder</a:t>
              </a:r>
              <a:endParaRPr lang="en-US" sz="1400" dirty="0" smtClean="0"/>
            </a:p>
            <a:p>
              <a:r>
                <a:rPr lang="en-US" sz="1400" dirty="0" smtClean="0"/>
                <a:t>Template Matcher</a:t>
              </a:r>
            </a:p>
            <a:p>
              <a:r>
                <a:rPr lang="en-US" sz="1400" dirty="0" smtClean="0"/>
                <a:t>Spelling or N-gram Linguist</a:t>
              </a:r>
            </a:p>
          </p:txBody>
        </p:sp>
      </p:grpSp>
      <p:sp>
        <p:nvSpPr>
          <p:cNvPr id="31" name="Down Arrow 30"/>
          <p:cNvSpPr/>
          <p:nvPr/>
        </p:nvSpPr>
        <p:spPr>
          <a:xfrm rot="16200000">
            <a:off x="4000500" y="5524500"/>
            <a:ext cx="1371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5257800" y="5486400"/>
            <a:ext cx="3200400" cy="523220"/>
          </a:xfrm>
          <a:prstGeom prst="rect">
            <a:avLst/>
          </a:prstGeom>
          <a:noFill/>
        </p:spPr>
        <p:txBody>
          <a:bodyPr wrap="square" rtlCol="0">
            <a:spAutoFit/>
          </a:bodyPr>
          <a:lstStyle/>
          <a:p>
            <a:r>
              <a:rPr lang="en-US" sz="2800" dirty="0" err="1" smtClean="0"/>
              <a:t>Businessworld</a:t>
            </a:r>
            <a:endParaRPr lang="en-US" sz="2800" dirty="0"/>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dirty="0" smtClean="0"/>
              <a:t>Template matcher is best performer</a:t>
            </a:r>
          </a:p>
          <a:p>
            <a:r>
              <a:rPr lang="en-US" dirty="0" smtClean="0"/>
              <a:t>No single set of ideal starting parameters</a:t>
            </a:r>
          </a:p>
          <a:p>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1008</TotalTime>
  <Words>3381</Words>
  <Application>Microsoft Macintosh PowerPoint</Application>
  <PresentationFormat>On-screen Show (4:3)</PresentationFormat>
  <Paragraphs>551</Paragraphs>
  <Slides>105</Slides>
  <Notes>18</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105</vt:i4>
      </vt:variant>
    </vt:vector>
  </HeadingPairs>
  <TitlesOfParts>
    <vt:vector size="107" baseType="lpstr">
      <vt:lpstr>Office Theme</vt:lpstr>
      <vt:lpstr>Microsoft Word Document</vt:lpstr>
      <vt:lpstr>Hoot!: An Optical Character Recognition System</vt:lpstr>
      <vt:lpstr>Defining the Problem</vt:lpstr>
      <vt:lpstr>Why Should We Give a Hoot!? Uses and Applications of OCR</vt:lpstr>
      <vt:lpstr>Mail</vt:lpstr>
      <vt:lpstr>Books</vt:lpstr>
      <vt:lpstr>Captcha</vt:lpstr>
      <vt:lpstr>What Makes OCR Difficult?</vt:lpstr>
      <vt:lpstr>Image contains more than text</vt:lpstr>
      <vt:lpstr>Inconsistent coloring</vt:lpstr>
      <vt:lpstr>Skew and Rotation</vt:lpstr>
      <vt:lpstr>Different Sizes and Different Fonts</vt:lpstr>
      <vt:lpstr>Our Focus</vt:lpstr>
      <vt:lpstr>Yes</vt:lpstr>
      <vt:lpstr>No</vt:lpstr>
      <vt:lpstr>Architecture</vt:lpstr>
      <vt:lpstr>Slide 16</vt:lpstr>
      <vt:lpstr>Slide 17</vt:lpstr>
      <vt:lpstr>Binarizer</vt:lpstr>
      <vt:lpstr>Slide 19</vt:lpstr>
      <vt:lpstr>Segmenter</vt:lpstr>
      <vt:lpstr>Slide 21</vt:lpstr>
      <vt:lpstr>Thresholder</vt:lpstr>
      <vt:lpstr>Slide 23</vt:lpstr>
      <vt:lpstr>Typesetter</vt:lpstr>
      <vt:lpstr>Slide 25</vt:lpstr>
      <vt:lpstr>Scaler </vt:lpstr>
      <vt:lpstr>Slide 27</vt:lpstr>
      <vt:lpstr>Feature Extractor</vt:lpstr>
      <vt:lpstr>Slide 29</vt:lpstr>
      <vt:lpstr>Matcher</vt:lpstr>
      <vt:lpstr>Slide 31</vt:lpstr>
      <vt:lpstr>Linguist</vt:lpstr>
      <vt:lpstr>Slide 33</vt:lpstr>
      <vt:lpstr>Slide 34</vt:lpstr>
      <vt:lpstr>Binarizer</vt:lpstr>
      <vt:lpstr>Slide 36</vt:lpstr>
      <vt:lpstr>Slide 37</vt:lpstr>
      <vt:lpstr>Color</vt:lpstr>
      <vt:lpstr>Color</vt:lpstr>
      <vt:lpstr>Our solution</vt:lpstr>
      <vt:lpstr>Slide 41</vt:lpstr>
      <vt:lpstr>Segmenter</vt:lpstr>
      <vt:lpstr>Set-of-points algorithm</vt:lpstr>
      <vt:lpstr>Bounding box algorithm</vt:lpstr>
      <vt:lpstr>Slide 45</vt:lpstr>
      <vt:lpstr>Area threshold</vt:lpstr>
      <vt:lpstr>Fixed Constant</vt:lpstr>
      <vt:lpstr>Proportion of Maximum Segment</vt:lpstr>
      <vt:lpstr>Statistical Analysis</vt:lpstr>
      <vt:lpstr>Slide 50</vt:lpstr>
      <vt:lpstr>Typesetter</vt:lpstr>
      <vt:lpstr>Lines</vt:lpstr>
      <vt:lpstr>Words</vt:lpstr>
      <vt:lpstr>Characters</vt:lpstr>
      <vt:lpstr>Limitations to our approach</vt:lpstr>
      <vt:lpstr>Slide 56</vt:lpstr>
      <vt:lpstr>Scaling</vt:lpstr>
      <vt:lpstr>Absolute scaling</vt:lpstr>
      <vt:lpstr>Proportional scaling</vt:lpstr>
      <vt:lpstr>Slide 60</vt:lpstr>
      <vt:lpstr>Templates</vt:lpstr>
      <vt:lpstr>Histograms</vt:lpstr>
      <vt:lpstr>Histograms</vt:lpstr>
      <vt:lpstr>Fourier Descriptors</vt:lpstr>
      <vt:lpstr>Fourier Descriptors</vt:lpstr>
      <vt:lpstr>Fourier Descriptors</vt:lpstr>
      <vt:lpstr>Fourier Descriptor</vt:lpstr>
      <vt:lpstr>Fourier Descriptors</vt:lpstr>
      <vt:lpstr>Slide 69</vt:lpstr>
      <vt:lpstr>K-Nearest Neighbors</vt:lpstr>
      <vt:lpstr>K-Nearest Neighbors</vt:lpstr>
      <vt:lpstr>Weighting</vt:lpstr>
      <vt:lpstr>Weighting</vt:lpstr>
      <vt:lpstr>Slide 74</vt:lpstr>
      <vt:lpstr>Linguist</vt:lpstr>
      <vt:lpstr>N-gram model</vt:lpstr>
      <vt:lpstr>Dictionary model</vt:lpstr>
      <vt:lpstr>Slide 78</vt:lpstr>
      <vt:lpstr>Assisting Libraries</vt:lpstr>
      <vt:lpstr>wxWidgets</vt:lpstr>
      <vt:lpstr>OpenCV</vt:lpstr>
      <vt:lpstr>Numpy</vt:lpstr>
      <vt:lpstr>Slide 83</vt:lpstr>
      <vt:lpstr>Woopsies A few mistakes and what we learned </vt:lpstr>
      <vt:lpstr>Unbinarizing During Scaling</vt:lpstr>
      <vt:lpstr>Diagonal Iteration</vt:lpstr>
      <vt:lpstr>Performance Analysis</vt:lpstr>
      <vt:lpstr>Expected Failures</vt:lpstr>
      <vt:lpstr>Possible Successes</vt:lpstr>
      <vt:lpstr>Expected Successes</vt:lpstr>
      <vt:lpstr>Methods</vt:lpstr>
      <vt:lpstr>Methods (cont.)</vt:lpstr>
      <vt:lpstr>Expected Failures</vt:lpstr>
      <vt:lpstr>Possible Successes</vt:lpstr>
      <vt:lpstr>Possible Successes (cont.)</vt:lpstr>
      <vt:lpstr>Expected Successes</vt:lpstr>
      <vt:lpstr>Expected Success (cont.)</vt:lpstr>
      <vt:lpstr>Expected Success (cont.)</vt:lpstr>
      <vt:lpstr>Results</vt:lpstr>
      <vt:lpstr>Conclusions</vt:lpstr>
      <vt:lpstr>Conclusions</vt:lpstr>
      <vt:lpstr>Slide 102</vt:lpstr>
      <vt:lpstr>Conclusions</vt:lpstr>
      <vt:lpstr>Conclusions</vt:lpstr>
      <vt:lpstr>Future Work</vt:lpstr>
    </vt:vector>
  </TitlesOfParts>
  <Company>Carleton College</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Hoot!: An Optical Character Recognition System</dc:title>
  <dc:creator>Carleton College</dc:creator>
  <cp:lastModifiedBy>Carleton College</cp:lastModifiedBy>
  <cp:revision>53</cp:revision>
  <dcterms:created xsi:type="dcterms:W3CDTF">2011-03-05T06:11:46Z</dcterms:created>
  <dcterms:modified xsi:type="dcterms:W3CDTF">2011-03-05T06:17:59Z</dcterms:modified>
</cp:coreProperties>
</file>